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8" r:id="rId1"/>
  </p:sldMasterIdLst>
  <p:sldIdLst>
    <p:sldId id="256" r:id="rId2"/>
    <p:sldId id="269" r:id="rId3"/>
    <p:sldId id="270" r:id="rId4"/>
    <p:sldId id="271" r:id="rId5"/>
    <p:sldId id="268" r:id="rId6"/>
    <p:sldId id="272" r:id="rId7"/>
    <p:sldId id="257" r:id="rId8"/>
    <p:sldId id="259" r:id="rId9"/>
    <p:sldId id="267" r:id="rId10"/>
    <p:sldId id="258" r:id="rId11"/>
    <p:sldId id="260" r:id="rId12"/>
    <p:sldId id="261" r:id="rId13"/>
    <p:sldId id="264" r:id="rId14"/>
    <p:sldId id="265"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015"/>
    <p:restoredTop sz="94665"/>
  </p:normalViewPr>
  <p:slideViewPr>
    <p:cSldViewPr snapToGrid="0" snapToObjects="1">
      <p:cViewPr>
        <p:scale>
          <a:sx n="102" d="100"/>
          <a:sy n="102" d="100"/>
        </p:scale>
        <p:origin x="424" y="4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A13B5B1A-8D79-0C4B-A794-B6550CAF3576}" type="datetimeFigureOut">
              <a:rPr lang="en-US" smtClean="0"/>
              <a:t>11/4/18</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EE58AF2C-40D2-294E-B382-01A0F50E743B}"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51912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3B5B1A-8D79-0C4B-A794-B6550CAF3576}" type="datetimeFigureOut">
              <a:rPr lang="en-US" smtClean="0"/>
              <a:t>11/4/18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58AF2C-40D2-294E-B382-01A0F50E743B}" type="slidenum">
              <a:rPr lang="en-US" smtClean="0"/>
              <a:t>‹#›</a:t>
            </a:fld>
            <a:endParaRPr lang="en-US"/>
          </a:p>
        </p:txBody>
      </p:sp>
    </p:spTree>
    <p:extLst>
      <p:ext uri="{BB962C8B-B14F-4D97-AF65-F5344CB8AC3E}">
        <p14:creationId xmlns:p14="http://schemas.microsoft.com/office/powerpoint/2010/main" val="2011673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3B5B1A-8D79-0C4B-A794-B6550CAF3576}" type="datetimeFigureOut">
              <a:rPr lang="en-US" smtClean="0"/>
              <a:t>11/4/18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58AF2C-40D2-294E-B382-01A0F50E743B}"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61778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3B5B1A-8D79-0C4B-A794-B6550CAF3576}" type="datetimeFigureOut">
              <a:rPr lang="en-US" smtClean="0"/>
              <a:t>11/4/18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58AF2C-40D2-294E-B382-01A0F50E743B}"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062610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3B5B1A-8D79-0C4B-A794-B6550CAF3576}" type="datetimeFigureOut">
              <a:rPr lang="en-US" smtClean="0"/>
              <a:t>11/4/18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58AF2C-40D2-294E-B382-01A0F50E743B}" type="slidenum">
              <a:rPr lang="en-US" smtClean="0"/>
              <a:t>‹#›</a:t>
            </a:fld>
            <a:endParaRPr lang="en-US"/>
          </a:p>
        </p:txBody>
      </p:sp>
    </p:spTree>
    <p:extLst>
      <p:ext uri="{BB962C8B-B14F-4D97-AF65-F5344CB8AC3E}">
        <p14:creationId xmlns:p14="http://schemas.microsoft.com/office/powerpoint/2010/main" val="2212066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3B5B1A-8D79-0C4B-A794-B6550CAF3576}" type="datetimeFigureOut">
              <a:rPr lang="en-US" smtClean="0"/>
              <a:t>11/4/18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58AF2C-40D2-294E-B382-01A0F50E743B}"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262929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3B5B1A-8D79-0C4B-A794-B6550CAF3576}" type="datetimeFigureOut">
              <a:rPr lang="en-US" smtClean="0"/>
              <a:t>11/4/18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58AF2C-40D2-294E-B382-01A0F50E743B}"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75489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13B5B1A-8D79-0C4B-A794-B6550CAF3576}" type="datetimeFigureOut">
              <a:rPr lang="en-US" smtClean="0"/>
              <a:t>11/4/18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58AF2C-40D2-294E-B382-01A0F50E743B}"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620752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13B5B1A-8D79-0C4B-A794-B6550CAF3576}" type="datetimeFigureOut">
              <a:rPr lang="en-US" smtClean="0"/>
              <a:t>11/4/18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58AF2C-40D2-294E-B382-01A0F50E743B}"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73960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13B5B1A-8D79-0C4B-A794-B6550CAF3576}" type="datetimeFigureOut">
              <a:rPr lang="en-US" smtClean="0"/>
              <a:t>11/4/18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58AF2C-40D2-294E-B382-01A0F50E743B}" type="slidenum">
              <a:rPr lang="en-US" smtClean="0"/>
              <a:t>‹#›</a:t>
            </a:fld>
            <a:endParaRPr lang="en-US"/>
          </a:p>
        </p:txBody>
      </p:sp>
    </p:spTree>
    <p:extLst>
      <p:ext uri="{BB962C8B-B14F-4D97-AF65-F5344CB8AC3E}">
        <p14:creationId xmlns:p14="http://schemas.microsoft.com/office/powerpoint/2010/main" val="8247029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3B5B1A-8D79-0C4B-A794-B6550CAF3576}" type="datetimeFigureOut">
              <a:rPr lang="en-US" smtClean="0"/>
              <a:t>11/4/18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58AF2C-40D2-294E-B382-01A0F50E743B}"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22955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13B5B1A-8D79-0C4B-A794-B6550CAF3576}" type="datetimeFigureOut">
              <a:rPr lang="en-US" smtClean="0"/>
              <a:t>11/4/18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58AF2C-40D2-294E-B382-01A0F50E743B}" type="slidenum">
              <a:rPr lang="en-US" smtClean="0"/>
              <a:t>‹#›</a:t>
            </a:fld>
            <a:endParaRPr lang="en-US"/>
          </a:p>
        </p:txBody>
      </p:sp>
    </p:spTree>
    <p:extLst>
      <p:ext uri="{BB962C8B-B14F-4D97-AF65-F5344CB8AC3E}">
        <p14:creationId xmlns:p14="http://schemas.microsoft.com/office/powerpoint/2010/main" val="8417987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13B5B1A-8D79-0C4B-A794-B6550CAF3576}" type="datetimeFigureOut">
              <a:rPr lang="en-US" smtClean="0"/>
              <a:t>11/4/18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58AF2C-40D2-294E-B382-01A0F50E743B}"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88602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13B5B1A-8D79-0C4B-A794-B6550CAF3576}" type="datetimeFigureOut">
              <a:rPr lang="en-US" smtClean="0"/>
              <a:t>11/4/18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58AF2C-40D2-294E-B382-01A0F50E743B}"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057307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3B5B1A-8D79-0C4B-A794-B6550CAF3576}" type="datetimeFigureOut">
              <a:rPr lang="en-US" smtClean="0"/>
              <a:t>11/4/18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58AF2C-40D2-294E-B382-01A0F50E743B}" type="slidenum">
              <a:rPr lang="en-US" smtClean="0"/>
              <a:t>‹#›</a:t>
            </a:fld>
            <a:endParaRPr lang="en-US"/>
          </a:p>
        </p:txBody>
      </p:sp>
    </p:spTree>
    <p:extLst>
      <p:ext uri="{BB962C8B-B14F-4D97-AF65-F5344CB8AC3E}">
        <p14:creationId xmlns:p14="http://schemas.microsoft.com/office/powerpoint/2010/main" val="485540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3B5B1A-8D79-0C4B-A794-B6550CAF3576}" type="datetimeFigureOut">
              <a:rPr lang="en-US" smtClean="0"/>
              <a:t>11/4/18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58AF2C-40D2-294E-B382-01A0F50E743B}"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8122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3B5B1A-8D79-0C4B-A794-B6550CAF3576}" type="datetimeFigureOut">
              <a:rPr lang="en-US" smtClean="0"/>
              <a:t>11/4/18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58AF2C-40D2-294E-B382-01A0F50E743B}" type="slidenum">
              <a:rPr lang="en-US" smtClean="0"/>
              <a:t>‹#›</a:t>
            </a:fld>
            <a:endParaRPr lang="en-US"/>
          </a:p>
        </p:txBody>
      </p:sp>
    </p:spTree>
    <p:extLst>
      <p:ext uri="{BB962C8B-B14F-4D97-AF65-F5344CB8AC3E}">
        <p14:creationId xmlns:p14="http://schemas.microsoft.com/office/powerpoint/2010/main" val="1257407673"/>
      </p:ext>
    </p:extLst>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image" Target="../media/image4.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13B5B1A-8D79-0C4B-A794-B6550CAF3576}" type="datetimeFigureOut">
              <a:rPr lang="en-US" smtClean="0"/>
              <a:t>11/4/18</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E58AF2C-40D2-294E-B382-01A0F50E743B}" type="slidenum">
              <a:rPr lang="en-US" smtClean="0"/>
              <a:t>‹#›</a:t>
            </a:fld>
            <a:endParaRPr lang="en-US"/>
          </a:p>
        </p:txBody>
      </p:sp>
    </p:spTree>
    <p:extLst>
      <p:ext uri="{BB962C8B-B14F-4D97-AF65-F5344CB8AC3E}">
        <p14:creationId xmlns:p14="http://schemas.microsoft.com/office/powerpoint/2010/main" val="1029135789"/>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 id="2147483753" r:id="rId15"/>
    <p:sldLayoutId id="2147483754" r:id="rId16"/>
    <p:sldLayoutId id="214748375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tiff"/><Relationship Id="rId3" Type="http://schemas.openxmlformats.org/officeDocument/2006/relationships/image" Target="../media/image8.tif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64420" y="1871131"/>
            <a:ext cx="7270595" cy="1515533"/>
          </a:xfrm>
        </p:spPr>
        <p:txBody>
          <a:bodyPr/>
          <a:lstStyle/>
          <a:p>
            <a:r>
              <a:rPr lang="en-US" smtClean="0"/>
              <a:t>The History in Henry IV</a:t>
            </a:r>
            <a:endParaRPr lang="en-US" dirty="0"/>
          </a:p>
        </p:txBody>
      </p:sp>
      <p:sp>
        <p:nvSpPr>
          <p:cNvPr id="3" name="Subtitle 2"/>
          <p:cNvSpPr>
            <a:spLocks noGrp="1"/>
          </p:cNvSpPr>
          <p:nvPr>
            <p:ph type="subTitle" idx="1"/>
          </p:nvPr>
        </p:nvSpPr>
        <p:spPr/>
        <p:txBody>
          <a:bodyPr>
            <a:normAutofit/>
          </a:bodyPr>
          <a:lstStyle/>
          <a:p>
            <a:r>
              <a:rPr lang="en-US" sz="2400" dirty="0" smtClean="0"/>
              <a:t>So you know why they’re mad at each other</a:t>
            </a:r>
            <a:endParaRPr lang="en-US" sz="2400" dirty="0"/>
          </a:p>
        </p:txBody>
      </p:sp>
    </p:spTree>
    <p:extLst>
      <p:ext uri="{BB962C8B-B14F-4D97-AF65-F5344CB8AC3E}">
        <p14:creationId xmlns:p14="http://schemas.microsoft.com/office/powerpoint/2010/main" val="2473358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smtClean="0"/>
              <a:t>What’s behind that first speech of the king?</a:t>
            </a:r>
            <a:endParaRPr lang="en-US" sz="4000" b="1" dirty="0"/>
          </a:p>
        </p:txBody>
      </p:sp>
      <p:sp>
        <p:nvSpPr>
          <p:cNvPr id="3" name="Content Placeholder 2"/>
          <p:cNvSpPr>
            <a:spLocks noGrp="1"/>
          </p:cNvSpPr>
          <p:nvPr>
            <p:ph idx="1"/>
          </p:nvPr>
        </p:nvSpPr>
        <p:spPr/>
        <p:txBody>
          <a:bodyPr>
            <a:normAutofit fontScale="92500" lnSpcReduction="20000"/>
          </a:bodyPr>
          <a:lstStyle/>
          <a:p>
            <a:r>
              <a:rPr lang="en-US" dirty="0"/>
              <a:t>King Henry </a:t>
            </a:r>
            <a:r>
              <a:rPr lang="en-US" dirty="0" smtClean="0"/>
              <a:t>IV launches </a:t>
            </a:r>
            <a:r>
              <a:rPr lang="en-US" dirty="0"/>
              <a:t>into a long speech about the end of England's civil strife and his plan to organize a crusade against the Turks. </a:t>
            </a:r>
            <a:endParaRPr lang="en-US" dirty="0" smtClean="0"/>
          </a:p>
          <a:p>
            <a:pPr lvl="1"/>
            <a:r>
              <a:rPr lang="en-US" dirty="0" smtClean="0"/>
              <a:t>His </a:t>
            </a:r>
            <a:r>
              <a:rPr lang="en-US" dirty="0"/>
              <a:t>words are addressed to his closest advisers, and </a:t>
            </a:r>
            <a:r>
              <a:rPr lang="en-US" dirty="0" smtClean="0"/>
              <a:t>convey how tired he is of war. </a:t>
            </a:r>
          </a:p>
          <a:p>
            <a:r>
              <a:rPr lang="en-US" dirty="0" smtClean="0"/>
              <a:t>At </a:t>
            </a:r>
            <a:r>
              <a:rPr lang="en-US" dirty="0"/>
              <a:t>the end of his speech Henry abruptly </a:t>
            </a:r>
            <a:r>
              <a:rPr lang="en-US" dirty="0" smtClean="0"/>
              <a:t>changes the topic and we hear various </a:t>
            </a:r>
            <a:r>
              <a:rPr lang="en-US" dirty="0"/>
              <a:t>accounts about battles against the Welsh and the Scots</a:t>
            </a:r>
            <a:r>
              <a:rPr lang="en-US" dirty="0" smtClean="0"/>
              <a:t>. </a:t>
            </a:r>
          </a:p>
          <a:p>
            <a:pPr lvl="1"/>
            <a:r>
              <a:rPr lang="en-US" dirty="0" smtClean="0"/>
              <a:t>“The </a:t>
            </a:r>
            <a:r>
              <a:rPr lang="en-US" dirty="0"/>
              <a:t>noble Mortimer" has been taken by the Welshman, </a:t>
            </a:r>
            <a:r>
              <a:rPr lang="en-US" dirty="0" smtClean="0"/>
              <a:t>Glendower</a:t>
            </a:r>
          </a:p>
          <a:p>
            <a:pPr lvl="1"/>
            <a:r>
              <a:rPr lang="en-US" dirty="0"/>
              <a:t>Y</a:t>
            </a:r>
            <a:r>
              <a:rPr lang="en-US" dirty="0" smtClean="0"/>
              <a:t>oung </a:t>
            </a:r>
            <a:r>
              <a:rPr lang="en-US" dirty="0"/>
              <a:t>Harry Percy, or "Hotspur," </a:t>
            </a:r>
            <a:r>
              <a:rPr lang="en-US" dirty="0" smtClean="0"/>
              <a:t>is victorious </a:t>
            </a:r>
            <a:r>
              <a:rPr lang="en-US" dirty="0"/>
              <a:t>against the Scots, </a:t>
            </a:r>
            <a:r>
              <a:rPr lang="en-US" dirty="0" smtClean="0"/>
              <a:t>but refuses </a:t>
            </a:r>
            <a:r>
              <a:rPr lang="en-US" dirty="0"/>
              <a:t>to give up his prisoners to the king, </a:t>
            </a:r>
            <a:r>
              <a:rPr lang="en-US" dirty="0" smtClean="0"/>
              <a:t>probably </a:t>
            </a:r>
            <a:r>
              <a:rPr lang="en-US" dirty="0"/>
              <a:t>at his uncle Worcester's suggestion. </a:t>
            </a:r>
            <a:endParaRPr lang="en-US" dirty="0" smtClean="0"/>
          </a:p>
          <a:p>
            <a:r>
              <a:rPr lang="en-US" dirty="0"/>
              <a:t>I</a:t>
            </a:r>
            <a:r>
              <a:rPr lang="en-US" dirty="0" smtClean="0"/>
              <a:t>nternal </a:t>
            </a:r>
            <a:r>
              <a:rPr lang="en-US" dirty="0"/>
              <a:t>strife is </a:t>
            </a:r>
            <a:r>
              <a:rPr lang="en-US" dirty="0" smtClean="0"/>
              <a:t>continuing—where did these problems come from?  </a:t>
            </a:r>
            <a:endParaRPr lang="en-US" dirty="0"/>
          </a:p>
        </p:txBody>
      </p:sp>
    </p:spTree>
    <p:extLst>
      <p:ext uri="{BB962C8B-B14F-4D97-AF65-F5344CB8AC3E}">
        <p14:creationId xmlns:p14="http://schemas.microsoft.com/office/powerpoint/2010/main" val="5613641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t>Succession and Usurpation</a:t>
            </a:r>
            <a:endParaRPr lang="en-US" sz="4800" b="1" dirty="0"/>
          </a:p>
        </p:txBody>
      </p:sp>
      <p:sp>
        <p:nvSpPr>
          <p:cNvPr id="3" name="Content Placeholder 2"/>
          <p:cNvSpPr>
            <a:spLocks noGrp="1"/>
          </p:cNvSpPr>
          <p:nvPr>
            <p:ph idx="1"/>
          </p:nvPr>
        </p:nvSpPr>
        <p:spPr/>
        <p:txBody>
          <a:bodyPr>
            <a:normAutofit fontScale="92500" lnSpcReduction="20000"/>
          </a:bodyPr>
          <a:lstStyle/>
          <a:p>
            <a:r>
              <a:rPr lang="en-US" dirty="0" smtClean="0"/>
              <a:t>Richard </a:t>
            </a:r>
            <a:r>
              <a:rPr lang="en-US" dirty="0"/>
              <a:t>had nominated Edmund Mortimer, the Earl of </a:t>
            </a:r>
            <a:r>
              <a:rPr lang="en-US" dirty="0" smtClean="0"/>
              <a:t>March (Mortimer in the play), </a:t>
            </a:r>
            <a:r>
              <a:rPr lang="en-US" dirty="0"/>
              <a:t>as his heir in 1398. </a:t>
            </a:r>
            <a:endParaRPr lang="en-US" dirty="0" smtClean="0"/>
          </a:p>
          <a:p>
            <a:pPr lvl="1"/>
            <a:r>
              <a:rPr lang="en-US" dirty="0" smtClean="0"/>
              <a:t>The </a:t>
            </a:r>
            <a:r>
              <a:rPr lang="en-US" dirty="0"/>
              <a:t>real Earl of March was kept under lock and key during Henry's reign. </a:t>
            </a:r>
            <a:endParaRPr lang="en-US" dirty="0" smtClean="0"/>
          </a:p>
          <a:p>
            <a:pPr lvl="1"/>
            <a:r>
              <a:rPr lang="en-US" dirty="0" smtClean="0"/>
              <a:t>Shakespeare</a:t>
            </a:r>
            <a:r>
              <a:rPr lang="en-US" dirty="0"/>
              <a:t>, however, </a:t>
            </a:r>
            <a:r>
              <a:rPr lang="en-US" dirty="0" smtClean="0"/>
              <a:t>confuses </a:t>
            </a:r>
            <a:r>
              <a:rPr lang="en-US" dirty="0"/>
              <a:t>the earl with his uncle, Sir Edmund Mortimer, who married Glendower's daughter and joined the rebels in 1403. </a:t>
            </a:r>
            <a:endParaRPr lang="en-US" dirty="0" smtClean="0"/>
          </a:p>
          <a:p>
            <a:r>
              <a:rPr lang="en-US" dirty="0" smtClean="0"/>
              <a:t>Holinshed (</a:t>
            </a:r>
            <a:r>
              <a:rPr lang="en-US" dirty="0" err="1" smtClean="0"/>
              <a:t>Shakespear’s</a:t>
            </a:r>
            <a:r>
              <a:rPr lang="en-US" dirty="0" smtClean="0"/>
              <a:t> main source for his history) claims </a:t>
            </a:r>
            <a:r>
              <a:rPr lang="en-US" dirty="0"/>
              <a:t>that Mortimer was taken prisoner by Glendower after leading an English </a:t>
            </a:r>
            <a:r>
              <a:rPr lang="en-US" dirty="0" smtClean="0"/>
              <a:t>rebel group against </a:t>
            </a:r>
            <a:r>
              <a:rPr lang="en-US" dirty="0"/>
              <a:t>him, and that Henry was </a:t>
            </a:r>
            <a:r>
              <a:rPr lang="en-US" dirty="0" smtClean="0"/>
              <a:t>slow to </a:t>
            </a:r>
            <a:r>
              <a:rPr lang="en-US" dirty="0"/>
              <a:t>ransom the earl "</a:t>
            </a:r>
            <a:r>
              <a:rPr lang="en-US" dirty="0" err="1"/>
              <a:t>bicause</a:t>
            </a:r>
            <a:r>
              <a:rPr lang="en-US" dirty="0"/>
              <a:t> his title to the </a:t>
            </a:r>
            <a:r>
              <a:rPr lang="en-US" dirty="0" err="1"/>
              <a:t>crowne</a:t>
            </a:r>
            <a:r>
              <a:rPr lang="en-US" dirty="0"/>
              <a:t> was well </a:t>
            </a:r>
            <a:r>
              <a:rPr lang="en-US" dirty="0" err="1"/>
              <a:t>inough</a:t>
            </a:r>
            <a:r>
              <a:rPr lang="en-US" dirty="0"/>
              <a:t> </a:t>
            </a:r>
            <a:r>
              <a:rPr lang="en-US" dirty="0" err="1"/>
              <a:t>knowen</a:t>
            </a:r>
            <a:r>
              <a:rPr lang="en-US" dirty="0"/>
              <a:t>." </a:t>
            </a:r>
            <a:endParaRPr lang="en-US" dirty="0" smtClean="0"/>
          </a:p>
          <a:p>
            <a:r>
              <a:rPr lang="en-US" dirty="0" smtClean="0"/>
              <a:t>Mortimer</a:t>
            </a:r>
            <a:r>
              <a:rPr lang="en-US" dirty="0"/>
              <a:t>, meanwhile, decided "to take part" with </a:t>
            </a:r>
            <a:r>
              <a:rPr lang="en-US" dirty="0" smtClean="0"/>
              <a:t>Glendower (switches sides).</a:t>
            </a:r>
            <a:endParaRPr lang="en-US" dirty="0"/>
          </a:p>
          <a:p>
            <a:endParaRPr lang="en-US" dirty="0"/>
          </a:p>
        </p:txBody>
      </p:sp>
    </p:spTree>
    <p:extLst>
      <p:ext uri="{BB962C8B-B14F-4D97-AF65-F5344CB8AC3E}">
        <p14:creationId xmlns:p14="http://schemas.microsoft.com/office/powerpoint/2010/main" val="13511973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No Royalty without Loyalty</a:t>
            </a:r>
            <a:endParaRPr lang="en-US" b="1" dirty="0"/>
          </a:p>
        </p:txBody>
      </p:sp>
      <p:sp>
        <p:nvSpPr>
          <p:cNvPr id="3" name="Content Placeholder 2"/>
          <p:cNvSpPr>
            <a:spLocks noGrp="1"/>
          </p:cNvSpPr>
          <p:nvPr>
            <p:ph idx="1"/>
          </p:nvPr>
        </p:nvSpPr>
        <p:spPr>
          <a:xfrm>
            <a:off x="1295401" y="2397513"/>
            <a:ext cx="9601196" cy="3791414"/>
          </a:xfrm>
        </p:spPr>
        <p:txBody>
          <a:bodyPr>
            <a:normAutofit fontScale="92500" lnSpcReduction="20000"/>
          </a:bodyPr>
          <a:lstStyle/>
          <a:p>
            <a:r>
              <a:rPr lang="en-US" dirty="0"/>
              <a:t>The issue of Mortimer's ransom is what ignites the rebellion in Shakespeare's play. </a:t>
            </a:r>
            <a:endParaRPr lang="en-US" dirty="0" smtClean="0"/>
          </a:p>
          <a:p>
            <a:r>
              <a:rPr lang="en-US" dirty="0" smtClean="0"/>
              <a:t>Hotspur </a:t>
            </a:r>
            <a:r>
              <a:rPr lang="en-US" dirty="0"/>
              <a:t>is married to Mortimer's sister (Kate in the </a:t>
            </a:r>
            <a:r>
              <a:rPr lang="en-US" dirty="0" smtClean="0"/>
              <a:t>play—not her historical name). </a:t>
            </a:r>
            <a:endParaRPr lang="en-US" dirty="0" smtClean="0"/>
          </a:p>
          <a:p>
            <a:pPr lvl="1"/>
            <a:r>
              <a:rPr lang="en-US" dirty="0" smtClean="0"/>
              <a:t>He </a:t>
            </a:r>
            <a:r>
              <a:rPr lang="en-US" dirty="0"/>
              <a:t>wants Henry to ransom his brother-in-law in return for the Scottish prisoners captured at </a:t>
            </a:r>
            <a:r>
              <a:rPr lang="en-US" dirty="0" err="1"/>
              <a:t>Holmedon</a:t>
            </a:r>
            <a:r>
              <a:rPr lang="en-US" dirty="0"/>
              <a:t>. </a:t>
            </a:r>
            <a:endParaRPr lang="en-US" dirty="0" smtClean="0"/>
          </a:p>
          <a:p>
            <a:pPr lvl="1"/>
            <a:r>
              <a:rPr lang="en-US" dirty="0" smtClean="0"/>
              <a:t>Henry </a:t>
            </a:r>
            <a:r>
              <a:rPr lang="en-US" dirty="0"/>
              <a:t>responds by labeling the earl </a:t>
            </a:r>
            <a:r>
              <a:rPr lang="en-US" dirty="0" smtClean="0"/>
              <a:t>(Mortimer) a </a:t>
            </a:r>
            <a:r>
              <a:rPr lang="en-US" dirty="0"/>
              <a:t>traitor, citing the Welsh marriage as evidence that Mortimer never did attempt to confront Glendower. </a:t>
            </a:r>
            <a:endParaRPr lang="en-US" dirty="0" smtClean="0"/>
          </a:p>
          <a:p>
            <a:pPr lvl="1"/>
            <a:r>
              <a:rPr lang="en-US" dirty="0" smtClean="0"/>
              <a:t>Hotspur </a:t>
            </a:r>
            <a:r>
              <a:rPr lang="en-US" dirty="0"/>
              <a:t>is </a:t>
            </a:r>
            <a:r>
              <a:rPr lang="en-US" dirty="0" smtClean="0"/>
              <a:t>angry at </a:t>
            </a:r>
            <a:r>
              <a:rPr lang="en-US" dirty="0"/>
              <a:t>this insult to his family, and at Henry's apparent ingratitude to those who helped him gain the throne. </a:t>
            </a:r>
            <a:endParaRPr lang="en-US" dirty="0" smtClean="0"/>
          </a:p>
          <a:p>
            <a:pPr lvl="1"/>
            <a:r>
              <a:rPr lang="en-US" dirty="0" smtClean="0"/>
              <a:t>When Hotspur learns </a:t>
            </a:r>
            <a:r>
              <a:rPr lang="en-US" dirty="0"/>
              <a:t>that Richard had proclaimed Mortimer heir to the throne, he leaps at the idea of rebellion and readily falls in with the plan put forward by his uncle and his father to join forces with the Scots, the Archbishop of York, Glendower, and Mortimer against the king.</a:t>
            </a:r>
          </a:p>
          <a:p>
            <a:endParaRPr lang="en-US" dirty="0"/>
          </a:p>
        </p:txBody>
      </p:sp>
    </p:spTree>
    <p:extLst>
      <p:ext uri="{BB962C8B-B14F-4D97-AF65-F5344CB8AC3E}">
        <p14:creationId xmlns:p14="http://schemas.microsoft.com/office/powerpoint/2010/main" val="17289638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History and Subjectivity: </a:t>
            </a:r>
            <a:r>
              <a:rPr lang="en-US" dirty="0" smtClean="0"/>
              <a:t/>
            </a:r>
            <a:br>
              <a:rPr lang="en-US" dirty="0" smtClean="0"/>
            </a:br>
            <a:r>
              <a:rPr lang="en-US" dirty="0" smtClean="0"/>
              <a:t>Who Tells the Story? </a:t>
            </a:r>
            <a:endParaRPr lang="en-US" dirty="0"/>
          </a:p>
        </p:txBody>
      </p:sp>
      <p:sp>
        <p:nvSpPr>
          <p:cNvPr id="3" name="Content Placeholder 2"/>
          <p:cNvSpPr>
            <a:spLocks noGrp="1"/>
          </p:cNvSpPr>
          <p:nvPr>
            <p:ph idx="1"/>
          </p:nvPr>
        </p:nvSpPr>
        <p:spPr/>
        <p:txBody>
          <a:bodyPr>
            <a:normAutofit lnSpcReduction="10000"/>
          </a:bodyPr>
          <a:lstStyle/>
          <a:p>
            <a:r>
              <a:rPr lang="en-US" dirty="0"/>
              <a:t>The deposition of Richard II is reworked by an angry Hotspur into a shameful and unjust act so that Richard becomes "that sweet and lovely rose" as opposed to "this thorn, this canker Bolingbroke." </a:t>
            </a:r>
            <a:endParaRPr lang="en-US" dirty="0" smtClean="0"/>
          </a:p>
          <a:p>
            <a:r>
              <a:rPr lang="en-US" dirty="0" smtClean="0"/>
              <a:t>Henry </a:t>
            </a:r>
            <a:r>
              <a:rPr lang="en-US" dirty="0"/>
              <a:t>tells a different story when he describes the "skipping king" Richard, and compares himself at </a:t>
            </a:r>
            <a:r>
              <a:rPr lang="en-US" dirty="0" err="1"/>
              <a:t>Ravenspurgh</a:t>
            </a:r>
            <a:r>
              <a:rPr lang="en-US" dirty="0"/>
              <a:t> to Hotspur now. </a:t>
            </a:r>
            <a:endParaRPr lang="en-US" dirty="0" smtClean="0"/>
          </a:p>
          <a:p>
            <a:r>
              <a:rPr lang="en-US" dirty="0" smtClean="0"/>
              <a:t>The </a:t>
            </a:r>
            <a:r>
              <a:rPr lang="en-US" dirty="0"/>
              <a:t>most obvious </a:t>
            </a:r>
            <a:r>
              <a:rPr lang="en-US" dirty="0" smtClean="0"/>
              <a:t>re-telling of history is </a:t>
            </a:r>
            <a:r>
              <a:rPr lang="en-US" dirty="0"/>
              <a:t>Falstaff's marvelously embroidered account of the </a:t>
            </a:r>
            <a:r>
              <a:rPr lang="en-US" dirty="0" err="1"/>
              <a:t>Gadshill</a:t>
            </a:r>
            <a:r>
              <a:rPr lang="en-US" dirty="0"/>
              <a:t> robbery. </a:t>
            </a:r>
            <a:endParaRPr lang="en-US" dirty="0" smtClean="0"/>
          </a:p>
          <a:p>
            <a:pPr lvl="1"/>
            <a:r>
              <a:rPr lang="en-US" dirty="0" smtClean="0"/>
              <a:t>Like </a:t>
            </a:r>
            <a:r>
              <a:rPr lang="en-US" dirty="0"/>
              <a:t>a game of </a:t>
            </a:r>
            <a:r>
              <a:rPr lang="en-US" dirty="0" smtClean="0"/>
              <a:t>telephone, </a:t>
            </a:r>
            <a:r>
              <a:rPr lang="en-US" dirty="0"/>
              <a:t>the details rapidly fly further and further from the truth. </a:t>
            </a:r>
          </a:p>
        </p:txBody>
      </p:sp>
    </p:spTree>
    <p:extLst>
      <p:ext uri="{BB962C8B-B14F-4D97-AF65-F5344CB8AC3E}">
        <p14:creationId xmlns:p14="http://schemas.microsoft.com/office/powerpoint/2010/main" val="16817615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Truth Is Hard to Find</a:t>
            </a:r>
            <a:endParaRPr lang="en-US" b="1" dirty="0"/>
          </a:p>
        </p:txBody>
      </p:sp>
      <p:sp>
        <p:nvSpPr>
          <p:cNvPr id="3" name="Content Placeholder 2"/>
          <p:cNvSpPr>
            <a:spLocks noGrp="1"/>
          </p:cNvSpPr>
          <p:nvPr>
            <p:ph idx="1"/>
          </p:nvPr>
        </p:nvSpPr>
        <p:spPr>
          <a:xfrm>
            <a:off x="1295401" y="2556931"/>
            <a:ext cx="9601196" cy="3687751"/>
          </a:xfrm>
        </p:spPr>
        <p:txBody>
          <a:bodyPr>
            <a:normAutofit fontScale="92500" lnSpcReduction="20000"/>
          </a:bodyPr>
          <a:lstStyle/>
          <a:p>
            <a:r>
              <a:rPr lang="en-US" b="1" dirty="0" smtClean="0"/>
              <a:t>Examples: </a:t>
            </a:r>
          </a:p>
          <a:p>
            <a:pPr lvl="1"/>
            <a:r>
              <a:rPr lang="en-US" dirty="0" smtClean="0"/>
              <a:t>The </a:t>
            </a:r>
            <a:r>
              <a:rPr lang="en-US" dirty="0"/>
              <a:t>Shrewsbury battlefield is filled with counterfeit </a:t>
            </a:r>
            <a:r>
              <a:rPr lang="en-US" dirty="0" smtClean="0"/>
              <a:t>kings.</a:t>
            </a:r>
          </a:p>
          <a:p>
            <a:pPr lvl="1"/>
            <a:r>
              <a:rPr lang="en-US" dirty="0" smtClean="0"/>
              <a:t>The </a:t>
            </a:r>
            <a:r>
              <a:rPr lang="en-US" dirty="0"/>
              <a:t>rebels, too, are prone to deceit, most obviously in Worcester and Vernon's failure to deliver the king's offers before battle. </a:t>
            </a:r>
            <a:endParaRPr lang="en-US" dirty="0" smtClean="0"/>
          </a:p>
          <a:p>
            <a:pPr lvl="1"/>
            <a:r>
              <a:rPr lang="en-US" dirty="0" smtClean="0"/>
              <a:t>Prince </a:t>
            </a:r>
            <a:r>
              <a:rPr lang="en-US" dirty="0"/>
              <a:t>Hal's first soliloquy presents a plan which involves misrepresenting himself to </a:t>
            </a:r>
            <a:r>
              <a:rPr lang="en-US" dirty="0" smtClean="0"/>
              <a:t>everyone, </a:t>
            </a:r>
            <a:r>
              <a:rPr lang="en-US" dirty="0"/>
              <a:t>and on more than one occasion he finds himself compelled to "gild" a lie for Falstaff's sake. </a:t>
            </a:r>
            <a:endParaRPr lang="en-US" dirty="0" smtClean="0"/>
          </a:p>
          <a:p>
            <a:pPr lvl="1"/>
            <a:r>
              <a:rPr lang="en-US" dirty="0" smtClean="0"/>
              <a:t>Falstaff makes </a:t>
            </a:r>
            <a:r>
              <a:rPr lang="en-US" dirty="0"/>
              <a:t>an art of lying, so much so that he can be seen as the most honest character in the play--he, at least, finds any </a:t>
            </a:r>
            <a:r>
              <a:rPr lang="en-US" dirty="0" err="1"/>
              <a:t>pretence</a:t>
            </a:r>
            <a:r>
              <a:rPr lang="en-US" dirty="0"/>
              <a:t> at virtue an intolerable burden</a:t>
            </a:r>
            <a:r>
              <a:rPr lang="en-US" dirty="0" smtClean="0"/>
              <a:t>.</a:t>
            </a:r>
          </a:p>
          <a:p>
            <a:r>
              <a:rPr lang="en-US" dirty="0" smtClean="0"/>
              <a:t>Audience must work at figuring out what’s true, to interpret history, both on stage </a:t>
            </a:r>
            <a:r>
              <a:rPr lang="en-US" smtClean="0"/>
              <a:t>and off (maybe that’s the point?).</a:t>
            </a:r>
            <a:endParaRPr lang="en-US" dirty="0"/>
          </a:p>
          <a:p>
            <a:endParaRPr lang="en-US" dirty="0"/>
          </a:p>
        </p:txBody>
      </p:sp>
    </p:spTree>
    <p:extLst>
      <p:ext uri="{BB962C8B-B14F-4D97-AF65-F5344CB8AC3E}">
        <p14:creationId xmlns:p14="http://schemas.microsoft.com/office/powerpoint/2010/main" val="13194813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scenario</a:t>
            </a:r>
            <a:endParaRPr lang="en-US" dirty="0"/>
          </a:p>
        </p:txBody>
      </p:sp>
      <p:sp>
        <p:nvSpPr>
          <p:cNvPr id="3" name="Content Placeholder 2"/>
          <p:cNvSpPr>
            <a:spLocks noGrp="1"/>
          </p:cNvSpPr>
          <p:nvPr>
            <p:ph idx="1"/>
          </p:nvPr>
        </p:nvSpPr>
        <p:spPr/>
        <p:txBody>
          <a:bodyPr/>
          <a:lstStyle/>
          <a:p>
            <a:r>
              <a:rPr lang="en-US" i="1" dirty="0"/>
              <a:t>Henry IV, Part 1</a:t>
            </a:r>
            <a:r>
              <a:rPr lang="en-US" dirty="0"/>
              <a:t>, </a:t>
            </a:r>
            <a:r>
              <a:rPr lang="en-US" dirty="0" smtClean="0"/>
              <a:t>is all about the (real) battle </a:t>
            </a:r>
            <a:r>
              <a:rPr lang="en-US" dirty="0"/>
              <a:t>of Shrewsbury between the king’s army and rebels seeking his crown. </a:t>
            </a:r>
            <a:endParaRPr lang="en-US" dirty="0" smtClean="0"/>
          </a:p>
          <a:p>
            <a:r>
              <a:rPr lang="en-US" dirty="0" smtClean="0"/>
              <a:t>The </a:t>
            </a:r>
            <a:r>
              <a:rPr lang="en-US" dirty="0"/>
              <a:t>dispute begins when Hotspur, the son of Northumberland, breaks with the king over the fate of his brother-in-law, Mortimer, a Welsh prisoner</a:t>
            </a:r>
            <a:r>
              <a:rPr lang="en-US" dirty="0" smtClean="0"/>
              <a:t>.</a:t>
            </a:r>
          </a:p>
          <a:p>
            <a:r>
              <a:rPr lang="en-US" dirty="0" smtClean="0"/>
              <a:t> </a:t>
            </a:r>
            <a:r>
              <a:rPr lang="en-US" dirty="0"/>
              <a:t>Hotspur, Northumberland, and Hotspur’s uncle Worcester plan to take the throne, later allying with Mortimer and a Welsh leader, Glendower.</a:t>
            </a:r>
            <a:endParaRPr lang="en-US" dirty="0"/>
          </a:p>
        </p:txBody>
      </p:sp>
    </p:spTree>
    <p:extLst>
      <p:ext uri="{BB962C8B-B14F-4D97-AF65-F5344CB8AC3E}">
        <p14:creationId xmlns:p14="http://schemas.microsoft.com/office/powerpoint/2010/main" val="21437089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Meanwhile . . . </a:t>
            </a:r>
            <a:endParaRPr lang="en-US" dirty="0"/>
          </a:p>
        </p:txBody>
      </p:sp>
      <p:sp>
        <p:nvSpPr>
          <p:cNvPr id="3" name="Content Placeholder 2"/>
          <p:cNvSpPr>
            <a:spLocks noGrp="1"/>
          </p:cNvSpPr>
          <p:nvPr>
            <p:ph idx="1"/>
          </p:nvPr>
        </p:nvSpPr>
        <p:spPr/>
        <p:txBody>
          <a:bodyPr/>
          <a:lstStyle/>
          <a:p>
            <a:r>
              <a:rPr lang="en-US" dirty="0"/>
              <a:t>As </a:t>
            </a:r>
            <a:r>
              <a:rPr lang="en-US" dirty="0" smtClean="0"/>
              <a:t>the rebellion against the king develops</a:t>
            </a:r>
            <a:r>
              <a:rPr lang="en-US" dirty="0"/>
              <a:t>, Prince Hal—Henry IV’s son and heir—carouses in a </a:t>
            </a:r>
            <a:r>
              <a:rPr lang="en-US" dirty="0" smtClean="0"/>
              <a:t>tavern, as he has for years. </a:t>
            </a:r>
          </a:p>
          <a:p>
            <a:r>
              <a:rPr lang="en-US" dirty="0" smtClean="0"/>
              <a:t>He </a:t>
            </a:r>
            <a:r>
              <a:rPr lang="en-US" dirty="0"/>
              <a:t>plots to </a:t>
            </a:r>
            <a:r>
              <a:rPr lang="en-US" dirty="0" smtClean="0"/>
              <a:t>trick </a:t>
            </a:r>
            <a:r>
              <a:rPr lang="en-US" dirty="0"/>
              <a:t>Sir John Falstaff and his </a:t>
            </a:r>
            <a:r>
              <a:rPr lang="en-US" dirty="0" smtClean="0"/>
              <a:t>friends, </a:t>
            </a:r>
            <a:r>
              <a:rPr lang="en-US" dirty="0"/>
              <a:t>who are planning a highway </a:t>
            </a:r>
            <a:r>
              <a:rPr lang="en-US" dirty="0" smtClean="0"/>
              <a:t>robbery, in order to show Falstaff’s true cowardice. </a:t>
            </a:r>
          </a:p>
          <a:p>
            <a:pPr lvl="1"/>
            <a:r>
              <a:rPr lang="en-US" dirty="0" smtClean="0"/>
              <a:t>Hal </a:t>
            </a:r>
            <a:r>
              <a:rPr lang="en-US" dirty="0"/>
              <a:t>and a companion will rob them of their loot—then wait for Falstaff’s lying boasts. </a:t>
            </a:r>
            <a:endParaRPr lang="en-US" dirty="0" smtClean="0"/>
          </a:p>
          <a:p>
            <a:r>
              <a:rPr lang="en-US" dirty="0" smtClean="0"/>
              <a:t>The </a:t>
            </a:r>
            <a:r>
              <a:rPr lang="en-US" dirty="0"/>
              <a:t>trick succeeds, but Prince Hal is summoned to </a:t>
            </a:r>
            <a:r>
              <a:rPr lang="en-US" dirty="0" smtClean="0"/>
              <a:t>war and fun times are over.</a:t>
            </a:r>
            <a:endParaRPr lang="en-US" dirty="0"/>
          </a:p>
        </p:txBody>
      </p:sp>
    </p:spTree>
    <p:extLst>
      <p:ext uri="{BB962C8B-B14F-4D97-AF65-F5344CB8AC3E}">
        <p14:creationId xmlns:p14="http://schemas.microsoft.com/office/powerpoint/2010/main" val="11558933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outcome in this play and beyond</a:t>
            </a:r>
            <a:endParaRPr lang="en-US" dirty="0"/>
          </a:p>
        </p:txBody>
      </p:sp>
      <p:sp>
        <p:nvSpPr>
          <p:cNvPr id="3" name="Content Placeholder 2"/>
          <p:cNvSpPr>
            <a:spLocks noGrp="1"/>
          </p:cNvSpPr>
          <p:nvPr>
            <p:ph idx="1"/>
          </p:nvPr>
        </p:nvSpPr>
        <p:spPr/>
        <p:txBody>
          <a:bodyPr/>
          <a:lstStyle/>
          <a:p>
            <a:r>
              <a:rPr lang="en-US" dirty="0"/>
              <a:t>In the war, Hal saves his father’s life and then kills Hotspur, </a:t>
            </a:r>
            <a:r>
              <a:rPr lang="en-US" dirty="0" smtClean="0"/>
              <a:t>redeeming his bad </a:t>
            </a:r>
            <a:r>
              <a:rPr lang="en-US" dirty="0"/>
              <a:t>reputation. </a:t>
            </a:r>
            <a:endParaRPr lang="en-US" dirty="0" smtClean="0"/>
          </a:p>
          <a:p>
            <a:r>
              <a:rPr lang="en-US" dirty="0" smtClean="0"/>
              <a:t>Falstaff</a:t>
            </a:r>
            <a:r>
              <a:rPr lang="en-US" dirty="0"/>
              <a:t>, meanwhile, cheats his </a:t>
            </a:r>
            <a:r>
              <a:rPr lang="en-US" dirty="0" smtClean="0"/>
              <a:t>soldiers </a:t>
            </a:r>
            <a:r>
              <a:rPr lang="en-US" dirty="0"/>
              <a:t>and takes credit for Hotspur’s death</a:t>
            </a:r>
            <a:r>
              <a:rPr lang="en-US" dirty="0" smtClean="0"/>
              <a:t>.</a:t>
            </a:r>
          </a:p>
          <a:p>
            <a:r>
              <a:rPr lang="en-US" dirty="0" smtClean="0"/>
              <a:t>Hal lets him do it, but he’s annoyed with Falstaff by the end. </a:t>
            </a:r>
          </a:p>
          <a:p>
            <a:r>
              <a:rPr lang="en-US" dirty="0" smtClean="0"/>
              <a:t>In the next play (Henry IV part 2), this conflict continues until Prince Hal becomes King Henry V and banishes Falstaff. </a:t>
            </a:r>
            <a:endParaRPr lang="en-US" dirty="0"/>
          </a:p>
        </p:txBody>
      </p:sp>
    </p:spTree>
    <p:extLst>
      <p:ext uri="{BB962C8B-B14F-4D97-AF65-F5344CB8AC3E}">
        <p14:creationId xmlns:p14="http://schemas.microsoft.com/office/powerpoint/2010/main" val="8710932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826718"/>
            <a:ext cx="9601196" cy="876823"/>
          </a:xfrm>
        </p:spPr>
        <p:txBody>
          <a:bodyPr>
            <a:normAutofit/>
          </a:bodyPr>
          <a:lstStyle/>
          <a:p>
            <a:r>
              <a:rPr lang="en-US" dirty="0" smtClean="0"/>
              <a:t>Three Groups of Characters</a:t>
            </a:r>
            <a:endParaRPr lang="en-US" dirty="0"/>
          </a:p>
        </p:txBody>
      </p:sp>
      <p:sp>
        <p:nvSpPr>
          <p:cNvPr id="3" name="Content Placeholder 2"/>
          <p:cNvSpPr>
            <a:spLocks noGrp="1"/>
          </p:cNvSpPr>
          <p:nvPr>
            <p:ph idx="1"/>
          </p:nvPr>
        </p:nvSpPr>
        <p:spPr>
          <a:xfrm>
            <a:off x="1295401" y="2129425"/>
            <a:ext cx="9601196" cy="3746443"/>
          </a:xfrm>
        </p:spPr>
        <p:txBody>
          <a:bodyPr>
            <a:normAutofit fontScale="77500" lnSpcReduction="20000"/>
          </a:bodyPr>
          <a:lstStyle/>
          <a:p>
            <a:r>
              <a:rPr lang="en-US" sz="2500" dirty="0" smtClean="0"/>
              <a:t>King Henry IV and his Men</a:t>
            </a:r>
          </a:p>
          <a:p>
            <a:pPr lvl="1"/>
            <a:r>
              <a:rPr lang="en-US" dirty="0" smtClean="0"/>
              <a:t>King </a:t>
            </a:r>
            <a:r>
              <a:rPr lang="en-US" dirty="0"/>
              <a:t>Henry IV, formerly Henry Bolingbroke</a:t>
            </a:r>
            <a:br>
              <a:rPr lang="en-US" dirty="0"/>
            </a:br>
            <a:endParaRPr lang="en-US" dirty="0"/>
          </a:p>
          <a:p>
            <a:r>
              <a:rPr lang="en-US" dirty="0"/>
              <a:t>Prince Hal, Prince of Wales and heir to the throne </a:t>
            </a:r>
            <a:endParaRPr lang="en-US" dirty="0" smtClean="0"/>
          </a:p>
          <a:p>
            <a:pPr lvl="1"/>
            <a:r>
              <a:rPr lang="en-US" dirty="0" smtClean="0"/>
              <a:t>(also</a:t>
            </a:r>
            <a:r>
              <a:rPr lang="en-US" dirty="0"/>
              <a:t> called Harry and Harry Monmouth)</a:t>
            </a:r>
            <a:br>
              <a:rPr lang="en-US" dirty="0"/>
            </a:br>
            <a:endParaRPr lang="en-US" dirty="0"/>
          </a:p>
          <a:p>
            <a:r>
              <a:rPr lang="en-US" dirty="0" smtClean="0"/>
              <a:t>Earl </a:t>
            </a:r>
            <a:r>
              <a:rPr lang="en-US" dirty="0"/>
              <a:t>of Westmoreland</a:t>
            </a:r>
            <a:br>
              <a:rPr lang="en-US" dirty="0"/>
            </a:br>
            <a:endParaRPr lang="en-US" dirty="0"/>
          </a:p>
          <a:p>
            <a:r>
              <a:rPr lang="en-US" dirty="0"/>
              <a:t>Sir Walter Blunt</a:t>
            </a:r>
          </a:p>
          <a:p>
            <a:pPr lvl="1"/>
            <a:endParaRPr lang="en-US" dirty="0" smtClean="0"/>
          </a:p>
          <a:p>
            <a:r>
              <a:rPr lang="en-US" dirty="0" smtClean="0"/>
              <a:t>Those who oppose King Henry IV </a:t>
            </a:r>
          </a:p>
          <a:p>
            <a:r>
              <a:rPr lang="en-US" dirty="0" smtClean="0"/>
              <a:t>The lowlifes Prince Hal hangs out with</a:t>
            </a:r>
            <a:endParaRPr lang="en-US" dirty="0"/>
          </a:p>
        </p:txBody>
      </p:sp>
    </p:spTree>
    <p:extLst>
      <p:ext uri="{BB962C8B-B14F-4D97-AF65-F5344CB8AC3E}">
        <p14:creationId xmlns:p14="http://schemas.microsoft.com/office/powerpoint/2010/main" val="8454932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3"/>
            <a:ext cx="9601196" cy="746460"/>
          </a:xfrm>
        </p:spPr>
        <p:txBody>
          <a:bodyPr>
            <a:normAutofit fontScale="90000"/>
          </a:bodyPr>
          <a:lstStyle/>
          <a:p>
            <a:r>
              <a:rPr lang="en-US" b="1" dirty="0">
                <a:latin typeface="Copperplate" charset="0"/>
                <a:ea typeface="Copperplate" charset="0"/>
                <a:cs typeface="Copperplate" charset="0"/>
              </a:rPr>
              <a:t>Three Groups </a:t>
            </a:r>
            <a:r>
              <a:rPr lang="en-US" b="1" dirty="0" smtClean="0">
                <a:latin typeface="Copperplate" charset="0"/>
                <a:ea typeface="Copperplate" charset="0"/>
                <a:cs typeface="Copperplate" charset="0"/>
              </a:rPr>
              <a:t/>
            </a:r>
            <a:br>
              <a:rPr lang="en-US" b="1" dirty="0" smtClean="0">
                <a:latin typeface="Copperplate" charset="0"/>
                <a:ea typeface="Copperplate" charset="0"/>
                <a:cs typeface="Copperplate" charset="0"/>
              </a:rPr>
            </a:br>
            <a:r>
              <a:rPr lang="en-US" b="1" dirty="0" smtClean="0">
                <a:latin typeface="Copperplate" charset="0"/>
                <a:ea typeface="Copperplate" charset="0"/>
                <a:cs typeface="Copperplate" charset="0"/>
              </a:rPr>
              <a:t>of </a:t>
            </a:r>
            <a:r>
              <a:rPr lang="en-US" b="1" dirty="0">
                <a:latin typeface="Copperplate" charset="0"/>
                <a:ea typeface="Copperplate" charset="0"/>
                <a:cs typeface="Copperplate" charset="0"/>
              </a:rPr>
              <a:t>Characters</a:t>
            </a:r>
          </a:p>
        </p:txBody>
      </p:sp>
      <p:sp>
        <p:nvSpPr>
          <p:cNvPr id="3" name="Content Placeholder 2"/>
          <p:cNvSpPr>
            <a:spLocks noGrp="1"/>
          </p:cNvSpPr>
          <p:nvPr>
            <p:ph sz="half" idx="1"/>
          </p:nvPr>
        </p:nvSpPr>
        <p:spPr>
          <a:xfrm>
            <a:off x="926926" y="2467626"/>
            <a:ext cx="5089826" cy="3807914"/>
          </a:xfrm>
        </p:spPr>
        <p:txBody>
          <a:bodyPr>
            <a:normAutofit fontScale="77500" lnSpcReduction="20000"/>
          </a:bodyPr>
          <a:lstStyle/>
          <a:p>
            <a:pPr marL="0" indent="0">
              <a:buNone/>
            </a:pPr>
            <a:r>
              <a:rPr lang="en-US" sz="2500" b="1" u="sng" dirty="0" smtClean="0"/>
              <a:t>1. King </a:t>
            </a:r>
            <a:r>
              <a:rPr lang="en-US" sz="2500" b="1" u="sng" dirty="0"/>
              <a:t>Henry IV and his Men</a:t>
            </a:r>
          </a:p>
          <a:p>
            <a:pPr marL="0" indent="0">
              <a:buNone/>
            </a:pPr>
            <a:r>
              <a:rPr lang="en-US" dirty="0"/>
              <a:t>King Henry IV, formerly Henry </a:t>
            </a:r>
            <a:r>
              <a:rPr lang="en-US" dirty="0" smtClean="0"/>
              <a:t>Bolingbroke</a:t>
            </a:r>
            <a:br>
              <a:rPr lang="en-US" dirty="0" smtClean="0"/>
            </a:br>
            <a:r>
              <a:rPr lang="en-US" dirty="0" smtClean="0"/>
              <a:t>Prince </a:t>
            </a:r>
            <a:r>
              <a:rPr lang="en-US" dirty="0"/>
              <a:t>Hal, Prince of Wales and heir to the </a:t>
            </a:r>
            <a:r>
              <a:rPr lang="en-US" dirty="0" smtClean="0"/>
              <a:t>	throne  (</a:t>
            </a:r>
            <a:r>
              <a:rPr lang="en-US" dirty="0"/>
              <a:t>also called </a:t>
            </a:r>
            <a:r>
              <a:rPr lang="en-US" dirty="0" smtClean="0"/>
              <a:t>Harry)</a:t>
            </a:r>
            <a:r>
              <a:rPr lang="en-US" dirty="0"/>
              <a:t/>
            </a:r>
            <a:br>
              <a:rPr lang="en-US" dirty="0"/>
            </a:br>
            <a:r>
              <a:rPr lang="en-US" dirty="0" smtClean="0"/>
              <a:t>Earl </a:t>
            </a:r>
            <a:r>
              <a:rPr lang="en-US" dirty="0"/>
              <a:t>of </a:t>
            </a:r>
            <a:r>
              <a:rPr lang="en-US" dirty="0" smtClean="0"/>
              <a:t>Westmoreland</a:t>
            </a:r>
            <a:br>
              <a:rPr lang="en-US" dirty="0" smtClean="0"/>
            </a:br>
            <a:r>
              <a:rPr lang="en-US" dirty="0" smtClean="0"/>
              <a:t>Sir </a:t>
            </a:r>
            <a:r>
              <a:rPr lang="en-US" dirty="0"/>
              <a:t>Walter </a:t>
            </a:r>
            <a:r>
              <a:rPr lang="en-US" dirty="0" smtClean="0"/>
              <a:t>Blunt</a:t>
            </a:r>
          </a:p>
          <a:p>
            <a:pPr marL="0" indent="0">
              <a:buNone/>
            </a:pPr>
            <a:r>
              <a:rPr lang="en-US" b="1" u="sng" dirty="0" smtClean="0"/>
              <a:t>2. The Tavern Crew</a:t>
            </a:r>
          </a:p>
          <a:p>
            <a:pPr marL="0" indent="0">
              <a:buNone/>
            </a:pPr>
            <a:r>
              <a:rPr lang="en-US" dirty="0"/>
              <a:t>Sir John Falstaff</a:t>
            </a:r>
            <a:br>
              <a:rPr lang="en-US" dirty="0"/>
            </a:br>
            <a:r>
              <a:rPr lang="en-US" dirty="0" err="1" smtClean="0"/>
              <a:t>Poins</a:t>
            </a:r>
            <a:r>
              <a:rPr lang="en-US" dirty="0"/>
              <a:t> (also called Edward, </a:t>
            </a:r>
            <a:r>
              <a:rPr lang="en-US" dirty="0" err="1"/>
              <a:t>Yedward</a:t>
            </a:r>
            <a:r>
              <a:rPr lang="en-US" dirty="0"/>
              <a:t>, and Ned)</a:t>
            </a:r>
            <a:br>
              <a:rPr lang="en-US" dirty="0"/>
            </a:br>
            <a:r>
              <a:rPr lang="en-US" dirty="0" err="1" smtClean="0"/>
              <a:t>Bardolph</a:t>
            </a:r>
            <a:r>
              <a:rPr lang="en-US" dirty="0"/>
              <a:t/>
            </a:r>
            <a:br>
              <a:rPr lang="en-US" dirty="0"/>
            </a:br>
            <a:r>
              <a:rPr lang="en-US" dirty="0" err="1" smtClean="0"/>
              <a:t>Peto</a:t>
            </a:r>
            <a:r>
              <a:rPr lang="en-US" dirty="0"/>
              <a:t/>
            </a:r>
            <a:br>
              <a:rPr lang="en-US" dirty="0"/>
            </a:br>
            <a:r>
              <a:rPr lang="en-US" dirty="0" err="1" smtClean="0"/>
              <a:t>Gadshill</a:t>
            </a:r>
            <a:r>
              <a:rPr lang="en-US" dirty="0"/>
              <a:t>, setter for the robbers</a:t>
            </a:r>
            <a:br>
              <a:rPr lang="en-US" dirty="0"/>
            </a:br>
            <a:r>
              <a:rPr lang="en-US" dirty="0" smtClean="0"/>
              <a:t>Hostess</a:t>
            </a:r>
            <a:r>
              <a:rPr lang="en-US" dirty="0"/>
              <a:t> of the tavern (also called Mistress Quickly)</a:t>
            </a:r>
          </a:p>
          <a:p>
            <a:pPr marL="0" indent="0">
              <a:buNone/>
            </a:pPr>
            <a:endParaRPr lang="en-US" b="1" dirty="0"/>
          </a:p>
          <a:p>
            <a:pPr marL="0" indent="0">
              <a:buNone/>
            </a:pPr>
            <a:endParaRPr lang="en-US" dirty="0"/>
          </a:p>
        </p:txBody>
      </p:sp>
      <p:sp>
        <p:nvSpPr>
          <p:cNvPr id="4" name="Content Placeholder 3"/>
          <p:cNvSpPr>
            <a:spLocks noGrp="1"/>
          </p:cNvSpPr>
          <p:nvPr>
            <p:ph sz="half" idx="2"/>
          </p:nvPr>
        </p:nvSpPr>
        <p:spPr>
          <a:xfrm>
            <a:off x="6016752" y="2467626"/>
            <a:ext cx="5532245" cy="3807914"/>
          </a:xfrm>
        </p:spPr>
        <p:txBody>
          <a:bodyPr>
            <a:normAutofit fontScale="77500" lnSpcReduction="20000"/>
          </a:bodyPr>
          <a:lstStyle/>
          <a:p>
            <a:pPr marL="0" indent="0">
              <a:buNone/>
            </a:pPr>
            <a:r>
              <a:rPr lang="en-US" b="1" u="sng" dirty="0" smtClean="0"/>
              <a:t>3. The Rebels who oppose the King</a:t>
            </a:r>
          </a:p>
          <a:p>
            <a:pPr marL="0" indent="0">
              <a:buNone/>
            </a:pPr>
            <a:r>
              <a:rPr lang="en-US" dirty="0"/>
              <a:t>Hotspur (Sir Henry, or Harry, Percy)</a:t>
            </a:r>
            <a:br>
              <a:rPr lang="en-US" dirty="0"/>
            </a:br>
            <a:r>
              <a:rPr lang="en-US" dirty="0" smtClean="0"/>
              <a:t>Lady </a:t>
            </a:r>
            <a:r>
              <a:rPr lang="en-US" dirty="0"/>
              <a:t>Percy (also called </a:t>
            </a:r>
            <a:r>
              <a:rPr lang="en-US" dirty="0" smtClean="0"/>
              <a:t>Kate, Hotspur’s wife)</a:t>
            </a:r>
            <a:r>
              <a:rPr lang="en-US" dirty="0"/>
              <a:t/>
            </a:r>
            <a:br>
              <a:rPr lang="en-US" dirty="0"/>
            </a:br>
            <a:r>
              <a:rPr lang="en-US" dirty="0" smtClean="0"/>
              <a:t>Earl </a:t>
            </a:r>
            <a:r>
              <a:rPr lang="en-US" dirty="0"/>
              <a:t>of Northumberland, Henry Percy, Hotspur’s father</a:t>
            </a:r>
            <a:br>
              <a:rPr lang="en-US" dirty="0"/>
            </a:br>
            <a:r>
              <a:rPr lang="en-US" dirty="0" smtClean="0"/>
              <a:t>Earl </a:t>
            </a:r>
            <a:r>
              <a:rPr lang="en-US" dirty="0"/>
              <a:t>of Worcester, Thomas Percy, Hotspur’s uncle</a:t>
            </a:r>
            <a:br>
              <a:rPr lang="en-US" dirty="0"/>
            </a:br>
            <a:r>
              <a:rPr lang="en-US" dirty="0" smtClean="0"/>
              <a:t>Edmund </a:t>
            </a:r>
            <a:r>
              <a:rPr lang="en-US" dirty="0"/>
              <a:t>Mortimer, earl of March</a:t>
            </a:r>
            <a:br>
              <a:rPr lang="en-US" dirty="0"/>
            </a:br>
            <a:r>
              <a:rPr lang="en-US" dirty="0" smtClean="0"/>
              <a:t>Lady </a:t>
            </a:r>
            <a:r>
              <a:rPr lang="en-US" dirty="0"/>
              <a:t>Mortimer (also called “the Welsh lady”)</a:t>
            </a:r>
            <a:br>
              <a:rPr lang="en-US" dirty="0"/>
            </a:br>
            <a:r>
              <a:rPr lang="en-US" dirty="0" smtClean="0"/>
              <a:t>Owen </a:t>
            </a:r>
            <a:r>
              <a:rPr lang="en-US" dirty="0"/>
              <a:t>Glendower, </a:t>
            </a:r>
            <a:r>
              <a:rPr lang="en-US" dirty="0" smtClean="0"/>
              <a:t>Welsh &amp; father </a:t>
            </a:r>
            <a:r>
              <a:rPr lang="en-US" dirty="0"/>
              <a:t>of Lady Mortimer</a:t>
            </a:r>
            <a:br>
              <a:rPr lang="en-US" dirty="0"/>
            </a:br>
            <a:r>
              <a:rPr lang="en-US" dirty="0" smtClean="0"/>
              <a:t>Douglas</a:t>
            </a:r>
            <a:r>
              <a:rPr lang="en-US" dirty="0"/>
              <a:t> (Archibald, </a:t>
            </a:r>
            <a:r>
              <a:rPr lang="en-US" dirty="0" smtClean="0"/>
              <a:t>Earl </a:t>
            </a:r>
            <a:r>
              <a:rPr lang="en-US" dirty="0"/>
              <a:t>of Douglas)</a:t>
            </a:r>
            <a:br>
              <a:rPr lang="en-US" dirty="0"/>
            </a:br>
            <a:r>
              <a:rPr lang="en-US" dirty="0" smtClean="0"/>
              <a:t>Archbishop</a:t>
            </a:r>
            <a:r>
              <a:rPr lang="en-US" dirty="0"/>
              <a:t> (Richard </a:t>
            </a:r>
            <a:r>
              <a:rPr lang="en-US" dirty="0" err="1"/>
              <a:t>Scroop</a:t>
            </a:r>
            <a:r>
              <a:rPr lang="en-US" dirty="0"/>
              <a:t>, archbishop of York)</a:t>
            </a:r>
            <a:br>
              <a:rPr lang="en-US" dirty="0"/>
            </a:br>
            <a:r>
              <a:rPr lang="en-US" dirty="0" smtClean="0"/>
              <a:t>Sir </a:t>
            </a:r>
            <a:r>
              <a:rPr lang="en-US" dirty="0"/>
              <a:t>Michael, a priest or knight </a:t>
            </a:r>
            <a:r>
              <a:rPr lang="en-US" dirty="0" smtClean="0"/>
              <a:t>serving the </a:t>
            </a:r>
            <a:r>
              <a:rPr lang="en-US" dirty="0"/>
              <a:t>archbishop</a:t>
            </a:r>
            <a:br>
              <a:rPr lang="en-US" dirty="0"/>
            </a:br>
            <a:r>
              <a:rPr lang="en-US" dirty="0" smtClean="0"/>
              <a:t>Sir </a:t>
            </a:r>
            <a:r>
              <a:rPr lang="en-US" dirty="0"/>
              <a:t>Richard Vernon, an English knight</a:t>
            </a:r>
          </a:p>
          <a:p>
            <a:pPr marL="0" indent="0">
              <a:buNone/>
            </a:pPr>
            <a:endParaRPr lang="en-US" b="1" dirty="0"/>
          </a:p>
        </p:txBody>
      </p:sp>
      <p:pic>
        <p:nvPicPr>
          <p:cNvPr id="8" name="Picture 7"/>
          <p:cNvPicPr>
            <a:picLocks noChangeAspect="1"/>
          </p:cNvPicPr>
          <p:nvPr/>
        </p:nvPicPr>
        <p:blipFill>
          <a:blip r:embed="rId2"/>
          <a:stretch>
            <a:fillRect/>
          </a:stretch>
        </p:blipFill>
        <p:spPr>
          <a:xfrm>
            <a:off x="926926" y="682669"/>
            <a:ext cx="2155159" cy="1725844"/>
          </a:xfrm>
          <a:prstGeom prst="rect">
            <a:avLst/>
          </a:prstGeom>
        </p:spPr>
      </p:pic>
      <p:pic>
        <p:nvPicPr>
          <p:cNvPr id="9" name="Picture 8"/>
          <p:cNvPicPr>
            <a:picLocks noChangeAspect="1"/>
          </p:cNvPicPr>
          <p:nvPr/>
        </p:nvPicPr>
        <p:blipFill>
          <a:blip r:embed="rId3"/>
          <a:stretch>
            <a:fillRect/>
          </a:stretch>
        </p:blipFill>
        <p:spPr>
          <a:xfrm>
            <a:off x="10079121" y="660360"/>
            <a:ext cx="1469876" cy="1748153"/>
          </a:xfrm>
          <a:prstGeom prst="rect">
            <a:avLst/>
          </a:prstGeom>
        </p:spPr>
      </p:pic>
    </p:spTree>
    <p:extLst>
      <p:ext uri="{BB962C8B-B14F-4D97-AF65-F5344CB8AC3E}">
        <p14:creationId xmlns:p14="http://schemas.microsoft.com/office/powerpoint/2010/main" val="7951896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Are These People?</a:t>
            </a:r>
            <a:endParaRPr lang="en-US" dirty="0"/>
          </a:p>
        </p:txBody>
      </p:sp>
      <p:sp>
        <p:nvSpPr>
          <p:cNvPr id="3" name="Content Placeholder 2"/>
          <p:cNvSpPr>
            <a:spLocks noGrp="1"/>
          </p:cNvSpPr>
          <p:nvPr>
            <p:ph idx="1"/>
          </p:nvPr>
        </p:nvSpPr>
        <p:spPr/>
        <p:txBody>
          <a:bodyPr>
            <a:normAutofit fontScale="92500" lnSpcReduction="10000"/>
          </a:bodyPr>
          <a:lstStyle/>
          <a:p>
            <a:r>
              <a:rPr lang="en-US" dirty="0"/>
              <a:t>Falstaff, </a:t>
            </a:r>
            <a:r>
              <a:rPr lang="en-US" dirty="0" err="1"/>
              <a:t>Poins</a:t>
            </a:r>
            <a:r>
              <a:rPr lang="en-US" dirty="0"/>
              <a:t>, and </a:t>
            </a:r>
            <a:r>
              <a:rPr lang="en-US" dirty="0" err="1"/>
              <a:t>Bardolph</a:t>
            </a:r>
            <a:r>
              <a:rPr lang="en-US" dirty="0"/>
              <a:t> are </a:t>
            </a:r>
            <a:r>
              <a:rPr lang="en-US" dirty="0" smtClean="0"/>
              <a:t>fictional creations</a:t>
            </a:r>
          </a:p>
          <a:p>
            <a:r>
              <a:rPr lang="en-US" dirty="0"/>
              <a:t>T</a:t>
            </a:r>
            <a:r>
              <a:rPr lang="en-US" dirty="0" smtClean="0"/>
              <a:t>he other figures </a:t>
            </a:r>
            <a:r>
              <a:rPr lang="en-US" dirty="0"/>
              <a:t>in this play are based on </a:t>
            </a:r>
            <a:r>
              <a:rPr lang="en-US" b="1" dirty="0"/>
              <a:t>real </a:t>
            </a:r>
            <a:r>
              <a:rPr lang="en-US" b="1" dirty="0" smtClean="0"/>
              <a:t>people</a:t>
            </a:r>
            <a:r>
              <a:rPr lang="en-US" dirty="0" smtClean="0"/>
              <a:t>, knights, kings and lords of the middle ages in England, Scotland and Wales</a:t>
            </a:r>
          </a:p>
          <a:p>
            <a:r>
              <a:rPr lang="en-US" dirty="0" smtClean="0"/>
              <a:t>These characters </a:t>
            </a:r>
            <a:r>
              <a:rPr lang="en-US" dirty="0"/>
              <a:t>and </a:t>
            </a:r>
            <a:r>
              <a:rPr lang="en-US" dirty="0" smtClean="0"/>
              <a:t>what happens to them were </a:t>
            </a:r>
            <a:r>
              <a:rPr lang="en-US" i="1" dirty="0"/>
              <a:t>already familiar </a:t>
            </a:r>
            <a:r>
              <a:rPr lang="en-US" dirty="0"/>
              <a:t>to Shakespeare's </a:t>
            </a:r>
            <a:r>
              <a:rPr lang="en-US" dirty="0" smtClean="0"/>
              <a:t>audience</a:t>
            </a:r>
          </a:p>
          <a:p>
            <a:pPr lvl="1"/>
            <a:r>
              <a:rPr lang="en-US" dirty="0" smtClean="0"/>
              <a:t>Creates </a:t>
            </a:r>
            <a:r>
              <a:rPr lang="en-US" b="1" dirty="0" smtClean="0"/>
              <a:t>dramatic irony </a:t>
            </a:r>
            <a:r>
              <a:rPr lang="en-US" dirty="0" smtClean="0"/>
              <a:t>as the people on stage make the mistakes we already know they made historically (character doesn’t know, but WE do)</a:t>
            </a:r>
          </a:p>
          <a:p>
            <a:pPr lvl="1"/>
            <a:r>
              <a:rPr lang="en-US" dirty="0" smtClean="0"/>
              <a:t>If we know the basics of this history, we can see more of how Elizabethans would have experienced the play. </a:t>
            </a:r>
            <a:endParaRPr lang="en-US" dirty="0"/>
          </a:p>
        </p:txBody>
      </p:sp>
    </p:spTree>
    <p:extLst>
      <p:ext uri="{BB962C8B-B14F-4D97-AF65-F5344CB8AC3E}">
        <p14:creationId xmlns:p14="http://schemas.microsoft.com/office/powerpoint/2010/main" val="13597435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657922"/>
            <a:ext cx="9601196" cy="1483112"/>
          </a:xfrm>
        </p:spPr>
        <p:txBody>
          <a:bodyPr>
            <a:normAutofit/>
          </a:bodyPr>
          <a:lstStyle/>
          <a:p>
            <a:pPr algn="l"/>
            <a:r>
              <a:rPr lang="en-US" dirty="0" smtClean="0"/>
              <a:t>The Chain of Events </a:t>
            </a:r>
            <a:br>
              <a:rPr lang="en-US" dirty="0" smtClean="0"/>
            </a:br>
            <a:r>
              <a:rPr lang="en-US" dirty="0" smtClean="0"/>
              <a:t>(part of War of the Roses)</a:t>
            </a:r>
            <a:endParaRPr lang="en-US" dirty="0"/>
          </a:p>
        </p:txBody>
      </p:sp>
      <p:sp>
        <p:nvSpPr>
          <p:cNvPr id="3" name="Content Placeholder 2"/>
          <p:cNvSpPr>
            <a:spLocks noGrp="1"/>
          </p:cNvSpPr>
          <p:nvPr>
            <p:ph idx="1"/>
          </p:nvPr>
        </p:nvSpPr>
        <p:spPr>
          <a:xfrm>
            <a:off x="1295401" y="2430965"/>
            <a:ext cx="9601196" cy="3757961"/>
          </a:xfrm>
        </p:spPr>
        <p:txBody>
          <a:bodyPr>
            <a:normAutofit fontScale="92500" lnSpcReduction="20000"/>
          </a:bodyPr>
          <a:lstStyle/>
          <a:p>
            <a:r>
              <a:rPr lang="en-US" dirty="0"/>
              <a:t>Henry IV came to power in 1399 by forcing his cousin, Richard II, to abdicate. </a:t>
            </a:r>
            <a:endParaRPr lang="en-US" dirty="0" smtClean="0"/>
          </a:p>
          <a:p>
            <a:r>
              <a:rPr lang="en-US" dirty="0" smtClean="0"/>
              <a:t>Five </a:t>
            </a:r>
            <a:r>
              <a:rPr lang="en-US" dirty="0"/>
              <a:t>months later Richard died in prison, probably murdered. </a:t>
            </a:r>
            <a:endParaRPr lang="en-US" dirty="0" smtClean="0"/>
          </a:p>
          <a:p>
            <a:pPr lvl="1"/>
            <a:r>
              <a:rPr lang="en-US" dirty="0" smtClean="0"/>
              <a:t>Richard </a:t>
            </a:r>
            <a:r>
              <a:rPr lang="en-US" dirty="0"/>
              <a:t>had become king by direct line of succession after the deaths of his father, Edward the "Black Prince," in 1376 and his grandfather, Edward III, in 1377. </a:t>
            </a:r>
            <a:endParaRPr lang="en-US" dirty="0" smtClean="0"/>
          </a:p>
          <a:p>
            <a:pPr lvl="1"/>
            <a:r>
              <a:rPr lang="en-US" dirty="0" smtClean="0"/>
              <a:t>Henry </a:t>
            </a:r>
            <a:r>
              <a:rPr lang="en-US" dirty="0"/>
              <a:t>was the son of Edward III’s fourth son, John of Gaunt, the Duke of Lancaster. In taking the crown from Richard, Henry violated the normal laws of succession. </a:t>
            </a:r>
            <a:endParaRPr lang="en-US" dirty="0" smtClean="0"/>
          </a:p>
          <a:p>
            <a:pPr lvl="1"/>
            <a:r>
              <a:rPr lang="en-US" dirty="0" smtClean="0"/>
              <a:t>Henry</a:t>
            </a:r>
            <a:r>
              <a:rPr lang="en-US" dirty="0"/>
              <a:t>, </a:t>
            </a:r>
            <a:r>
              <a:rPr lang="en-US" dirty="0" smtClean="0"/>
              <a:t>was </a:t>
            </a:r>
            <a:r>
              <a:rPr lang="en-US" dirty="0"/>
              <a:t>a usurper, depending for his power on his personal popularity and the support of his nobles. </a:t>
            </a:r>
            <a:endParaRPr lang="en-US" dirty="0" smtClean="0"/>
          </a:p>
          <a:p>
            <a:pPr lvl="2"/>
            <a:r>
              <a:rPr lang="en-US" dirty="0" smtClean="0"/>
              <a:t>Foremost </a:t>
            </a:r>
            <a:r>
              <a:rPr lang="en-US" dirty="0"/>
              <a:t>amongst the nobles who helped Henry to power were the </a:t>
            </a:r>
            <a:r>
              <a:rPr lang="en-US" dirty="0" err="1"/>
              <a:t>Percys</a:t>
            </a:r>
            <a:r>
              <a:rPr lang="en-US" dirty="0"/>
              <a:t>: the Earl of Northumberland, his brother, the Earl of Worcester, and Northumberland's son, Hotspur. </a:t>
            </a:r>
            <a:endParaRPr lang="en-US" dirty="0" smtClean="0"/>
          </a:p>
          <a:p>
            <a:pPr lvl="2"/>
            <a:r>
              <a:rPr lang="en-US" dirty="0" smtClean="0"/>
              <a:t>The </a:t>
            </a:r>
            <a:r>
              <a:rPr lang="en-US" dirty="0" err="1"/>
              <a:t>Percys</a:t>
            </a:r>
            <a:r>
              <a:rPr lang="en-US" dirty="0"/>
              <a:t> were soon dissatisfied with the king they had helped to make</a:t>
            </a:r>
            <a:r>
              <a:rPr lang="en-US" dirty="0" smtClean="0"/>
              <a:t>.</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45090" y="706932"/>
            <a:ext cx="2803603" cy="1406224"/>
          </a:xfrm>
          <a:prstGeom prst="rect">
            <a:avLst/>
          </a:prstGeom>
        </p:spPr>
      </p:pic>
    </p:spTree>
    <p:extLst>
      <p:ext uri="{BB962C8B-B14F-4D97-AF65-F5344CB8AC3E}">
        <p14:creationId xmlns:p14="http://schemas.microsoft.com/office/powerpoint/2010/main" val="1098301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8283" y="724830"/>
            <a:ext cx="10760927" cy="1561170"/>
          </a:xfrm>
        </p:spPr>
        <p:txBody>
          <a:bodyPr anchor="t"/>
          <a:lstStyle/>
          <a:p>
            <a:r>
              <a:rPr lang="en-US" b="1" dirty="0" smtClean="0"/>
              <a:t>Feudal Power: Land, Taxes and Soldiers</a:t>
            </a:r>
            <a:endParaRPr lang="en-US"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53723" y="1505415"/>
            <a:ext cx="8884553" cy="4744044"/>
          </a:xfrm>
          <a:prstGeom prst="rect">
            <a:avLst/>
          </a:prstGeom>
        </p:spPr>
      </p:pic>
    </p:spTree>
    <p:extLst>
      <p:ext uri="{BB962C8B-B14F-4D97-AF65-F5344CB8AC3E}">
        <p14:creationId xmlns:p14="http://schemas.microsoft.com/office/powerpoint/2010/main" val="51392282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129</TotalTime>
  <Words>1238</Words>
  <Application>Microsoft Macintosh PowerPoint</Application>
  <PresentationFormat>Widescreen</PresentationFormat>
  <Paragraphs>80</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Copperplate</vt:lpstr>
      <vt:lpstr>Garamond</vt:lpstr>
      <vt:lpstr>Arial</vt:lpstr>
      <vt:lpstr>Organic</vt:lpstr>
      <vt:lpstr>The History in Henry IV</vt:lpstr>
      <vt:lpstr>The scenario</vt:lpstr>
      <vt:lpstr>Meanwhile . . . </vt:lpstr>
      <vt:lpstr>The outcome in this play and beyond</vt:lpstr>
      <vt:lpstr>Three Groups of Characters</vt:lpstr>
      <vt:lpstr>Three Groups  of Characters</vt:lpstr>
      <vt:lpstr>Who Are These People?</vt:lpstr>
      <vt:lpstr>The Chain of Events  (part of War of the Roses)</vt:lpstr>
      <vt:lpstr>Feudal Power: Land, Taxes and Soldiers</vt:lpstr>
      <vt:lpstr>What’s behind that first speech of the king?</vt:lpstr>
      <vt:lpstr>Succession and Usurpation</vt:lpstr>
      <vt:lpstr>No Royalty without Loyalty</vt:lpstr>
      <vt:lpstr>History and Subjectivity:  Who Tells the Story? </vt:lpstr>
      <vt:lpstr>Truth Is Hard to Find</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History in Henry IV</dc:title>
  <dc:creator>Becky Roberts</dc:creator>
  <cp:lastModifiedBy>Becky Roberts</cp:lastModifiedBy>
  <cp:revision>14</cp:revision>
  <dcterms:created xsi:type="dcterms:W3CDTF">2018-08-25T18:07:42Z</dcterms:created>
  <dcterms:modified xsi:type="dcterms:W3CDTF">2018-11-05T01:55:41Z</dcterms:modified>
</cp:coreProperties>
</file>