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9144000" cy="6858000" type="screen4x3"/>
  <p:notesSz cx="6858000" cy="9144000"/>
  <p:embeddedFontLst>
    <p:embeddedFont>
      <p:font typeface="Century Gothic" panose="020B0502020202020204" pitchFamily="34" charset="0"/>
      <p:regular r:id="rId21"/>
      <p:bold r:id="rId22"/>
      <p:italic r:id="rId23"/>
      <p:boldItalic r:id="rId24"/>
    </p:embeddedFont>
    <p:embeddedFont>
      <p:font typeface="Roboto" panose="02000000000000000000" pitchFamily="2"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teve Hoang"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20B1394-7465-45C7-AA6A-03B7963736C5}">
  <a:tblStyle styleId="{F20B1394-7465-45C7-AA6A-03B7963736C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35"/>
  </p:normalViewPr>
  <p:slideViewPr>
    <p:cSldViewPr snapToGrid="0">
      <p:cViewPr varScale="1">
        <p:scale>
          <a:sx n="105" d="100"/>
          <a:sy n="105" d="100"/>
        </p:scale>
        <p:origin x="1840" y="1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presProps" Target="presProps.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9-10-06T03:22:29.256" idx="1">
    <p:pos x="6000" y="0"/>
    <p:text>look for better pictures later</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1" indent="-298450" algn="l" rtl="0">
              <a:lnSpc>
                <a:spcPct val="115000"/>
              </a:lnSpc>
              <a:spcBef>
                <a:spcPts val="0"/>
              </a:spcBef>
              <a:spcAft>
                <a:spcPts val="0"/>
              </a:spcAft>
              <a:buClr>
                <a:schemeClr val="dk1"/>
              </a:buClr>
              <a:buSzPts val="1100"/>
              <a:buAutoNum type="alphaLcPeriod"/>
            </a:pPr>
            <a:r>
              <a:rPr lang="en">
                <a:solidFill>
                  <a:schemeClr val="dk1"/>
                </a:solidFill>
              </a:rPr>
              <a:t>Steve is the Chair of the Environmental Sustainability Committee of DASB. </a:t>
            </a:r>
            <a:endParaRPr>
              <a:solidFill>
                <a:schemeClr val="dk1"/>
              </a:solidFill>
            </a:endParaRPr>
          </a:p>
          <a:p>
            <a:pPr marL="914400" lvl="1" indent="-298450" algn="l" rtl="0">
              <a:lnSpc>
                <a:spcPct val="115000"/>
              </a:lnSpc>
              <a:spcBef>
                <a:spcPts val="0"/>
              </a:spcBef>
              <a:spcAft>
                <a:spcPts val="0"/>
              </a:spcAft>
              <a:buClr>
                <a:schemeClr val="dk1"/>
              </a:buClr>
              <a:buSzPts val="1100"/>
              <a:buAutoNum type="alphaLcPeriod"/>
            </a:pPr>
            <a:r>
              <a:rPr lang="en">
                <a:solidFill>
                  <a:schemeClr val="dk1"/>
                </a:solidFill>
              </a:rPr>
              <a:t>Casey is former DASB Bike Program coordinator.</a:t>
            </a:r>
            <a:endParaRPr>
              <a:solidFill>
                <a:schemeClr val="dk1"/>
              </a:solidFill>
            </a:endParaRPr>
          </a:p>
          <a:p>
            <a:pPr marL="914400" lvl="1" indent="-298450" algn="l" rtl="0">
              <a:lnSpc>
                <a:spcPct val="115000"/>
              </a:lnSpc>
              <a:spcBef>
                <a:spcPts val="0"/>
              </a:spcBef>
              <a:spcAft>
                <a:spcPts val="0"/>
              </a:spcAft>
              <a:buClr>
                <a:schemeClr val="dk1"/>
              </a:buClr>
              <a:buSzPts val="1100"/>
              <a:buAutoNum type="alphaLcPeriod"/>
            </a:pPr>
            <a:r>
              <a:rPr lang="en">
                <a:solidFill>
                  <a:schemeClr val="dk1"/>
                </a:solidFill>
              </a:rPr>
              <a:t>Working together since Spring quarter to improve the bike program.</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60e9b095d2_0_19: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60e9b095d2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Char char="●"/>
            </a:pPr>
            <a:r>
              <a:rPr lang="en">
                <a:solidFill>
                  <a:schemeClr val="dk1"/>
                </a:solidFill>
              </a:rPr>
              <a:t>Most essential part of the bike. Easy to replace, but expensive.</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Left unprotected, needs to be replaced often. </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Can’t operate bike if the links are frozen by rust.</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Minimum 1 week to show signs of rust if left outside.</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60e9b095d2_0_24: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60e9b095d2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Char char="●"/>
            </a:pPr>
            <a:r>
              <a:rPr lang="en">
                <a:solidFill>
                  <a:schemeClr val="dk1"/>
                </a:solidFill>
              </a:rPr>
              <a:t>It’s difficult to see, but there are cracks in the tires pictured here.</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Cracks caused by long-term UV exposure</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Debris can get caught in cracks, causing tires to be susceptible to flat tires.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60e9b095d2_0_36: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60e9b095d2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Char char="●"/>
            </a:pPr>
            <a:r>
              <a:rPr lang="en">
                <a:solidFill>
                  <a:schemeClr val="dk1"/>
                </a:solidFill>
              </a:rPr>
              <a:t>Imagine you’re getting ready to go to school. You sit on your bike and get ready to ride, but you can’t take your hands off the handlebars. They are glued on.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Handlebar material disintegrates in the same way as the tires and seats do. The only difference is the material becomes sticky.</a:t>
            </a:r>
            <a:endParaRPr/>
          </a:p>
          <a:p>
            <a:pPr marL="0" lvl="0" indent="0" algn="l" rtl="0">
              <a:spcBef>
                <a:spcPts val="0"/>
              </a:spcBef>
              <a:spcAft>
                <a:spcPts val="0"/>
              </a:spcAft>
              <a:buNone/>
            </a:pPr>
            <a:endParaRPr/>
          </a:p>
          <a:p>
            <a:pPr marL="0" lvl="0" indent="0" algn="l" rtl="0">
              <a:spcBef>
                <a:spcPts val="0"/>
              </a:spcBef>
              <a:spcAft>
                <a:spcPts val="0"/>
              </a:spcAft>
              <a:buNone/>
            </a:pPr>
            <a:r>
              <a:rPr lang="en"/>
              <a:t>Bike #6: The handlebars are so bad, we use tape. This is a short term solution. Tape falls off easily.</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60d5ccdbc1_1_116: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60d5ccdbc1_1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Char char="●"/>
            </a:pPr>
            <a:r>
              <a:rPr lang="en">
                <a:solidFill>
                  <a:schemeClr val="dk1"/>
                </a:solidFill>
              </a:rPr>
              <a:t>Can you see the numbers on the gear shifter?</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This is how they are supposed to look.</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This is another example of UV damage; discoloration and cracking.</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5e017f4571_0_22: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5e017f4571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Char char="●"/>
            </a:pPr>
            <a:r>
              <a:rPr lang="en">
                <a:solidFill>
                  <a:schemeClr val="dk1"/>
                </a:solidFill>
              </a:rPr>
              <a:t>As you could tell from the slides before, all of our bikes are in the corral with no protection overhead.</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We do have a short term solution, as you can see here in the picture, the tarp also breaks down in the sunlight too.  Moisture also is trapped between tarp and handlebars and contributes to handlebar rust you saw earlier.</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I spoke with our bike mechanic and he said if bikes are left outside without a structure overhead, this is how often we need to replace different parts.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5e017f4571_0_1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5e017f457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 based on the recommendations from our bike mechanic, We went over all of the damages of the bikes, and these are the costs of the parts that we have to replace. Over the span of two years, it would cost 12k. We want to emphasize this because these are costs that can be saved if we have a structure over the bikes because it preserves the bikes for the long term.</a:t>
            </a:r>
            <a:endParaRPr/>
          </a:p>
          <a:p>
            <a:pPr marL="0" lvl="0" indent="0" algn="l" rtl="0">
              <a:spcBef>
                <a:spcPts val="0"/>
              </a:spcBef>
              <a:spcAft>
                <a:spcPts val="0"/>
              </a:spcAft>
              <a:buNone/>
            </a:pPr>
            <a:endParaRPr/>
          </a:p>
          <a:p>
            <a:pPr marL="0" lvl="0" indent="0" algn="l" rtl="0">
              <a:spcBef>
                <a:spcPts val="0"/>
              </a:spcBef>
              <a:spcAft>
                <a:spcPts val="0"/>
              </a:spcAft>
              <a:buNone/>
            </a:pPr>
            <a:r>
              <a:rPr lang="en"/>
              <a:t>Just to keep this in perspective, these are costs we can prevent and save on if we had a structure over the corral. We would have to replace the items less frequently.</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60d5ccdbc1_1_157: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60d5ccdbc1_1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685800" lvl="1" indent="-298450" algn="l" rtl="0">
              <a:spcBef>
                <a:spcPts val="0"/>
              </a:spcBef>
              <a:spcAft>
                <a:spcPts val="0"/>
              </a:spcAft>
              <a:buClr>
                <a:schemeClr val="dk2"/>
              </a:buClr>
              <a:buSzPts val="1100"/>
              <a:buChar char="○"/>
            </a:pPr>
            <a:r>
              <a:rPr lang="en">
                <a:solidFill>
                  <a:schemeClr val="dk1"/>
                </a:solidFill>
              </a:rPr>
              <a:t>Last year senate approved the budget of $700 for supplies. </a:t>
            </a:r>
            <a:endParaRPr>
              <a:solidFill>
                <a:schemeClr val="dk1"/>
              </a:solidFill>
            </a:endParaRPr>
          </a:p>
          <a:p>
            <a:pPr marL="685800" lvl="1" indent="-298450" algn="l" rtl="0">
              <a:spcBef>
                <a:spcPts val="0"/>
              </a:spcBef>
              <a:spcAft>
                <a:spcPts val="0"/>
              </a:spcAft>
              <a:buClr>
                <a:schemeClr val="dk2"/>
              </a:buClr>
              <a:buSzPts val="1100"/>
              <a:buChar char="○"/>
            </a:pPr>
            <a:r>
              <a:rPr lang="en">
                <a:solidFill>
                  <a:schemeClr val="dk1"/>
                </a:solidFill>
              </a:rPr>
              <a:t>This budget is reserved for emergency repairs or lost items</a:t>
            </a:r>
            <a:endParaRPr>
              <a:solidFill>
                <a:schemeClr val="dk1"/>
              </a:solidFill>
            </a:endParaRPr>
          </a:p>
          <a:p>
            <a:pPr marL="685800" lvl="1" indent="-298450" algn="l" rtl="0">
              <a:spcBef>
                <a:spcPts val="0"/>
              </a:spcBef>
              <a:spcAft>
                <a:spcPts val="0"/>
              </a:spcAft>
              <a:buClr>
                <a:schemeClr val="dk2"/>
              </a:buClr>
              <a:buSzPts val="1100"/>
              <a:buChar char="○"/>
            </a:pPr>
            <a:r>
              <a:rPr lang="en">
                <a:solidFill>
                  <a:schemeClr val="dk1"/>
                </a:solidFill>
              </a:rPr>
              <a:t>we cannot afford to replace parts on every bike.</a:t>
            </a:r>
            <a:endParaRPr>
              <a:solidFill>
                <a:schemeClr val="dk1"/>
              </a:solidFill>
            </a:endParaRPr>
          </a:p>
          <a:p>
            <a:pPr marL="685800" lvl="1" indent="-298450" algn="l" rtl="0">
              <a:spcBef>
                <a:spcPts val="0"/>
              </a:spcBef>
              <a:spcAft>
                <a:spcPts val="0"/>
              </a:spcAft>
              <a:buClr>
                <a:schemeClr val="dk2"/>
              </a:buClr>
              <a:buSzPts val="1100"/>
              <a:buChar char="○"/>
            </a:pPr>
            <a:r>
              <a:rPr lang="en">
                <a:solidFill>
                  <a:schemeClr val="dk1"/>
                </a:solidFill>
              </a:rPr>
              <a:t>700 is not enough for one year if we continue without a structure overhead.</a:t>
            </a:r>
            <a:endParaRPr>
              <a:solidFill>
                <a:schemeClr val="dk1"/>
              </a:solidFill>
            </a:endParaRPr>
          </a:p>
          <a:p>
            <a:pPr marL="0" lvl="0" indent="0" algn="l" rtl="0">
              <a:spcBef>
                <a:spcPts val="160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63bd0abff3_0_7: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63bd0abff3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0" indent="-298450" algn="l" rtl="0">
              <a:spcBef>
                <a:spcPts val="0"/>
              </a:spcBef>
              <a:spcAft>
                <a:spcPts val="0"/>
              </a:spcAft>
              <a:buClr>
                <a:schemeClr val="dk1"/>
              </a:buClr>
              <a:buSzPts val="1100"/>
              <a:buAutoNum type="arabicPeriod"/>
            </a:pPr>
            <a:r>
              <a:rPr lang="en">
                <a:solidFill>
                  <a:schemeClr val="dk1"/>
                </a:solidFill>
              </a:rPr>
              <a:t>To conclude:  If we had a structure, we would;</a:t>
            </a:r>
            <a:endParaRPr>
              <a:solidFill>
                <a:schemeClr val="dk1"/>
              </a:solidFill>
            </a:endParaRPr>
          </a:p>
          <a:p>
            <a:pPr marL="914400" lvl="0" indent="-298450" algn="l" rtl="0">
              <a:spcBef>
                <a:spcPts val="0"/>
              </a:spcBef>
              <a:spcAft>
                <a:spcPts val="0"/>
              </a:spcAft>
              <a:buClr>
                <a:schemeClr val="dk1"/>
              </a:buClr>
              <a:buSzPts val="1100"/>
              <a:buAutoNum type="arabicPeriod"/>
            </a:pPr>
            <a:r>
              <a:rPr lang="en">
                <a:solidFill>
                  <a:schemeClr val="dk1"/>
                </a:solidFill>
              </a:rPr>
              <a:t>Use our funds efficiently as intended</a:t>
            </a:r>
            <a:endParaRPr>
              <a:solidFill>
                <a:schemeClr val="dk1"/>
              </a:solidFill>
            </a:endParaRPr>
          </a:p>
          <a:p>
            <a:pPr marL="914400" lvl="0" indent="-298450" algn="l" rtl="0">
              <a:spcBef>
                <a:spcPts val="0"/>
              </a:spcBef>
              <a:spcAft>
                <a:spcPts val="0"/>
              </a:spcAft>
              <a:buClr>
                <a:schemeClr val="dk1"/>
              </a:buClr>
              <a:buSzPts val="1100"/>
              <a:buAutoNum type="arabicPeriod"/>
            </a:pPr>
            <a:r>
              <a:rPr lang="en">
                <a:solidFill>
                  <a:schemeClr val="dk1"/>
                </a:solidFill>
              </a:rPr>
              <a:t>Not have to contribute to environmental destruction.</a:t>
            </a:r>
            <a:endParaRPr>
              <a:solidFill>
                <a:schemeClr val="dk1"/>
              </a:solidFill>
            </a:endParaRPr>
          </a:p>
          <a:p>
            <a:pPr marL="914400" lvl="0" indent="-298450" algn="l" rtl="0">
              <a:spcBef>
                <a:spcPts val="0"/>
              </a:spcBef>
              <a:spcAft>
                <a:spcPts val="0"/>
              </a:spcAft>
              <a:buClr>
                <a:schemeClr val="dk1"/>
              </a:buClr>
              <a:buSzPts val="1100"/>
              <a:buAutoNum type="arabicPeriod"/>
            </a:pPr>
            <a:r>
              <a:rPr lang="en">
                <a:solidFill>
                  <a:schemeClr val="dk1"/>
                </a:solidFill>
              </a:rPr>
              <a:t>Assist our student population with transportation security</a:t>
            </a:r>
            <a:endParaRPr>
              <a:solidFill>
                <a:schemeClr val="dk1"/>
              </a:solidFill>
            </a:endParaRPr>
          </a:p>
          <a:p>
            <a:pPr marL="914400" lvl="0" indent="-298450" algn="l" rtl="0">
              <a:spcBef>
                <a:spcPts val="0"/>
              </a:spcBef>
              <a:spcAft>
                <a:spcPts val="0"/>
              </a:spcAft>
              <a:buClr>
                <a:schemeClr val="dk1"/>
              </a:buClr>
              <a:buSzPts val="1100"/>
              <a:buAutoNum type="arabicPeriod"/>
            </a:pPr>
            <a:r>
              <a:rPr lang="en">
                <a:solidFill>
                  <a:schemeClr val="dk1"/>
                </a:solidFill>
              </a:rPr>
              <a:t>Stronger bike program</a:t>
            </a:r>
            <a:endParaRPr>
              <a:solidFill>
                <a:schemeClr val="dk1"/>
              </a:solidFill>
            </a:endParaRPr>
          </a:p>
          <a:p>
            <a:pPr marL="457200" lvl="0" indent="-298450" algn="l" rtl="0">
              <a:lnSpc>
                <a:spcPct val="115000"/>
              </a:lnSpc>
              <a:spcBef>
                <a:spcPts val="0"/>
              </a:spcBef>
              <a:spcAft>
                <a:spcPts val="0"/>
              </a:spcAft>
              <a:buClr>
                <a:schemeClr val="dk1"/>
              </a:buClr>
              <a:buSzPts val="1100"/>
              <a:buAutoNum type="alphaLcPeriod"/>
            </a:pPr>
            <a:r>
              <a:rPr lang="en">
                <a:solidFill>
                  <a:schemeClr val="dk1"/>
                </a:solidFill>
              </a:rPr>
              <a:t>The reason why we bring this forward is because this is not something the Office of College Life or DASB can fix. We need the support of Campus Facilities to help fund this initiative. </a:t>
            </a:r>
            <a:endParaRPr>
              <a:solidFill>
                <a:schemeClr val="dk1"/>
              </a:solidFill>
            </a:endParaRPr>
          </a:p>
          <a:p>
            <a:pPr marL="0" lvl="0" indent="0" algn="l" rtl="0">
              <a:spcBef>
                <a:spcPts val="0"/>
              </a:spcBef>
              <a:spcAft>
                <a:spcPts val="0"/>
              </a:spcAft>
              <a:buNone/>
            </a:pP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60e9b095d2_0_66: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60e9b095d2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Questions?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60d5ccdbc1_0_15: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60d5ccdbc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Char char="●"/>
            </a:pPr>
            <a:r>
              <a:rPr lang="en">
                <a:solidFill>
                  <a:schemeClr val="dk1"/>
                </a:solidFill>
              </a:rPr>
              <a:t>The bike program was established back in 2010-2011 school year by the DASB Environmental Sustainability committee. </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Funded via DASB.</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Two main services: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Free bike rental</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Corral key rental (not free). Open to faculty etc.)</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Bike rental service-How it works: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Explain student requirements.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Provides students with, bike, lock, corral key and helmet!</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Started with 10 bikes. </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Program is popular and well-used. Expanded to 60 bikes.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60f55ab861_0_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60f55ab86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457200" algn="l" rtl="0">
              <a:lnSpc>
                <a:spcPct val="115000"/>
              </a:lnSpc>
              <a:spcBef>
                <a:spcPts val="0"/>
              </a:spcBef>
              <a:spcAft>
                <a:spcPts val="0"/>
              </a:spcAft>
              <a:buClr>
                <a:schemeClr val="dk1"/>
              </a:buClr>
              <a:buSzPts val="1100"/>
              <a:buFont typeface="Arial"/>
              <a:buNone/>
            </a:pPr>
            <a:r>
              <a:rPr lang="en" b="1">
                <a:solidFill>
                  <a:schemeClr val="dk1"/>
                </a:solidFill>
              </a:rPr>
              <a:t>Why so low for 2018-2019</a:t>
            </a:r>
            <a:r>
              <a:rPr lang="en">
                <a:solidFill>
                  <a:schemeClr val="dk1"/>
                </a:solidFill>
              </a:rPr>
              <a:t>: Started the job one week before school started, no training, no manual, coordinate repairs = less checked out bikes.</a:t>
            </a:r>
            <a:endParaRPr b="1">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b="1">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5e017f4571_0_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5e017f45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Char char="●"/>
            </a:pPr>
            <a:r>
              <a:rPr lang="en">
                <a:solidFill>
                  <a:schemeClr val="dk1"/>
                </a:solidFill>
              </a:rPr>
              <a:t>Bike program is an essential program because it provides students not only with a way to get to school, but also go out and do errands, go to work, etc. daily necessities.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Helps build biking community on and off campus. Even though we are 4 weeks into the quarter, we received more applications than bikes available.</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But because we need to perform repairs on bikes, the number of available bikes is smaller than before.</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33f01c045d_0_19: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33f01c045d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Char char="●"/>
            </a:pPr>
            <a:r>
              <a:rPr lang="en">
                <a:solidFill>
                  <a:schemeClr val="dk1"/>
                </a:solidFill>
              </a:rPr>
              <a:t>#1 issue is that we don’t have a structure that protects the bikes from weathering conditions.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Inadequate bikes causes the Bike Program to be inefficient as we cannot serve the student population well.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33f01c045d_0_4: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33f01c045d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Char char="●"/>
            </a:pPr>
            <a:r>
              <a:rPr lang="en">
                <a:solidFill>
                  <a:schemeClr val="dk1"/>
                </a:solidFill>
              </a:rPr>
              <a:t>We took pictures of all of the bikes and wanted to share how bad the conditions of the bikes are without a structure overhead.</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Damages can be categorized by exposure to sunlight and moisture.</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60d5ccdbc1_1_6: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60d5ccdbc1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Char char="●"/>
            </a:pPr>
            <a:r>
              <a:rPr lang="en">
                <a:solidFill>
                  <a:schemeClr val="dk1"/>
                </a:solidFill>
              </a:rPr>
              <a:t>This is what happens to the seats when they are left in direct sunlight.</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Exposure to UV light causes polymers to break down, which in turn, causes the material to weaken and tear from light use.</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60d5ccdbc1_1_33: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60d5ccdbc1_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Char char="●"/>
            </a:pPr>
            <a:r>
              <a:rPr lang="en">
                <a:solidFill>
                  <a:schemeClr val="dk1"/>
                </a:solidFill>
              </a:rPr>
              <a:t>Top row: Quick release is what helps secure parts of the bike together.</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Rust formed on quick releases pose a safety hazard (cannot secure/disintegrate).</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We don’t want to compromise student safety, so we do not check out these bikes. Wait for repairs.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Handlebars also develop rust. Will discuss later how that happens.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60d5ccdbc1_1_52: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60d5ccdbc1_1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Char char="●"/>
            </a:pPr>
            <a:r>
              <a:rPr lang="en">
                <a:solidFill>
                  <a:schemeClr val="dk1"/>
                </a:solidFill>
              </a:rPr>
              <a:t>Brake cable housing is also rusted. This is one of the parts that is the more tedious to replace.</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32.jpg"/><Relationship Id="rId7" Type="http://schemas.openxmlformats.org/officeDocument/2006/relationships/image" Target="../media/image36.jp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11.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11.jpg"/><Relationship Id="rId7" Type="http://schemas.openxmlformats.org/officeDocument/2006/relationships/image" Target="../media/image41.jp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12.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10.jpg"/><Relationship Id="rId7" Type="http://schemas.openxmlformats.org/officeDocument/2006/relationships/image" Target="../media/image46.jp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13.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image" Target="../media/image12.jpg"/><Relationship Id="rId7" Type="http://schemas.openxmlformats.org/officeDocument/2006/relationships/image" Target="../media/image51.jp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jpg"/><Relationship Id="rId9"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hyperlink" Target="https://www.ncbi.nlm.nih.gov/pmc/articles/PMC4320144/" TargetMode="External"/><Relationship Id="rId3" Type="http://schemas.openxmlformats.org/officeDocument/2006/relationships/hyperlink" Target="https://van.physics.illinois.edu/qa/listing.php?id=494" TargetMode="External"/><Relationship Id="rId7" Type="http://schemas.openxmlformats.org/officeDocument/2006/relationships/hyperlink" Target="http://www.tikp.co.uk/knowledge/material-functionality/uv-resistance/the-effects-of-ultraviolet-light-on-polymeric-materials/"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hyperlink" Target="https://americanflexible.com/uv-can-harm-materials/" TargetMode="External"/><Relationship Id="rId5" Type="http://schemas.openxmlformats.org/officeDocument/2006/relationships/hyperlink" Target="https://www.lehigh.edu/~amb4/wbi/kwardlow/corrosion.html" TargetMode="External"/><Relationship Id="rId4" Type="http://schemas.openxmlformats.org/officeDocument/2006/relationships/hyperlink" Target="https://sciencing.com/salt-water-rust-metals-5150093.htm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comments" Target="../comments/commen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0.jpg"/><Relationship Id="rId5" Type="http://schemas.openxmlformats.org/officeDocument/2006/relationships/image" Target="../media/image9.jpg"/><Relationship Id="rId10" Type="http://schemas.openxmlformats.org/officeDocument/2006/relationships/image" Target="../media/image14.jpg"/><Relationship Id="rId4" Type="http://schemas.openxmlformats.org/officeDocument/2006/relationships/image" Target="../media/image8.jpg"/><Relationship Id="rId9" Type="http://schemas.openxmlformats.org/officeDocument/2006/relationships/image" Target="../media/image13.jpg"/></Relationships>
</file>

<file path=ppt/slides/_rels/slide7.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5.png"/><Relationship Id="rId7"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7.jpg"/><Relationship Id="rId5" Type="http://schemas.openxmlformats.org/officeDocument/2006/relationships/image" Target="../media/image16.jpg"/><Relationship Id="rId10" Type="http://schemas.openxmlformats.org/officeDocument/2006/relationships/image" Target="../media/image21.jpg"/><Relationship Id="rId4" Type="http://schemas.openxmlformats.org/officeDocument/2006/relationships/image" Target="../media/image7.jpg"/><Relationship Id="rId9" Type="http://schemas.openxmlformats.org/officeDocument/2006/relationships/image" Target="../media/image20.jpg"/></Relationships>
</file>

<file path=ppt/slides/_rels/slide8.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2.jpg"/><Relationship Id="rId7"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7.jpg"/><Relationship Id="rId7" Type="http://schemas.openxmlformats.org/officeDocument/2006/relationships/image" Target="../media/image30.jp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9.jpg"/><Relationship Id="rId5" Type="http://schemas.openxmlformats.org/officeDocument/2006/relationships/image" Target="../media/image9.jpg"/><Relationship Id="rId4"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 y="0"/>
            <a:ext cx="9144001" cy="6857941"/>
          </a:xfrm>
          <a:prstGeom prst="rect">
            <a:avLst/>
          </a:prstGeom>
          <a:noFill/>
          <a:ln>
            <a:noFill/>
          </a:ln>
        </p:spPr>
      </p:pic>
      <p:sp>
        <p:nvSpPr>
          <p:cNvPr id="55" name="Google Shape;55;p13"/>
          <p:cNvSpPr txBox="1">
            <a:spLocks noGrp="1"/>
          </p:cNvSpPr>
          <p:nvPr>
            <p:ph type="ctrTitle"/>
          </p:nvPr>
        </p:nvSpPr>
        <p:spPr>
          <a:xfrm>
            <a:off x="240400" y="265725"/>
            <a:ext cx="8705400" cy="6339300"/>
          </a:xfrm>
          <a:prstGeom prst="rect">
            <a:avLst/>
          </a:prstGeom>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9600" b="1">
              <a:solidFill>
                <a:srgbClr val="FFFFFF"/>
              </a:solidFill>
              <a:latin typeface="Century Gothic"/>
              <a:ea typeface="Century Gothic"/>
              <a:cs typeface="Century Gothic"/>
              <a:sym typeface="Century Gothic"/>
            </a:endParaRPr>
          </a:p>
          <a:p>
            <a:pPr marL="0" lvl="0" indent="0" algn="ctr" rtl="0">
              <a:spcBef>
                <a:spcPts val="0"/>
              </a:spcBef>
              <a:spcAft>
                <a:spcPts val="0"/>
              </a:spcAft>
              <a:buNone/>
            </a:pPr>
            <a:endParaRPr sz="4500" b="1">
              <a:solidFill>
                <a:srgbClr val="FFFFFF"/>
              </a:solidFill>
              <a:latin typeface="Century Gothic"/>
              <a:ea typeface="Century Gothic"/>
              <a:cs typeface="Century Gothic"/>
              <a:sym typeface="Century Gothic"/>
            </a:endParaRPr>
          </a:p>
        </p:txBody>
      </p:sp>
      <p:sp>
        <p:nvSpPr>
          <p:cNvPr id="56" name="Google Shape;56;p13"/>
          <p:cNvSpPr txBox="1"/>
          <p:nvPr/>
        </p:nvSpPr>
        <p:spPr>
          <a:xfrm>
            <a:off x="572550" y="6097400"/>
            <a:ext cx="7998900" cy="405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800">
                <a:solidFill>
                  <a:srgbClr val="FFFFFF"/>
                </a:solidFill>
                <a:latin typeface="Times New Roman"/>
                <a:ea typeface="Times New Roman"/>
                <a:cs typeface="Times New Roman"/>
                <a:sym typeface="Times New Roman"/>
              </a:rPr>
              <a:t>Casey Cosgrove &amp; Steve Hoang</a:t>
            </a:r>
            <a:endParaRPr>
              <a:solidFill>
                <a:srgbClr val="FFFFFF"/>
              </a:solidFill>
            </a:endParaRPr>
          </a:p>
        </p:txBody>
      </p:sp>
      <p:sp>
        <p:nvSpPr>
          <p:cNvPr id="57" name="Google Shape;57;p13"/>
          <p:cNvSpPr txBox="1"/>
          <p:nvPr/>
        </p:nvSpPr>
        <p:spPr>
          <a:xfrm>
            <a:off x="1497400" y="1534650"/>
            <a:ext cx="6191400" cy="168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800" b="1">
                <a:solidFill>
                  <a:srgbClr val="FFFFFF"/>
                </a:solidFill>
                <a:latin typeface="Century Gothic"/>
                <a:ea typeface="Century Gothic"/>
                <a:cs typeface="Century Gothic"/>
                <a:sym typeface="Century Gothic"/>
              </a:rPr>
              <a:t>De Anza</a:t>
            </a:r>
            <a:endParaRPr sz="10800" b="1">
              <a:solidFill>
                <a:srgbClr val="FFFFFF"/>
              </a:solidFill>
              <a:latin typeface="Century Gothic"/>
              <a:ea typeface="Century Gothic"/>
              <a:cs typeface="Century Gothic"/>
              <a:sym typeface="Century Gothic"/>
            </a:endParaRPr>
          </a:p>
        </p:txBody>
      </p:sp>
      <p:sp>
        <p:nvSpPr>
          <p:cNvPr id="58" name="Google Shape;58;p13"/>
          <p:cNvSpPr txBox="1"/>
          <p:nvPr/>
        </p:nvSpPr>
        <p:spPr>
          <a:xfrm>
            <a:off x="1830900" y="2878700"/>
            <a:ext cx="5482200" cy="825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000" b="1">
                <a:solidFill>
                  <a:srgbClr val="FFFFFF"/>
                </a:solidFill>
                <a:latin typeface="Century Gothic"/>
                <a:ea typeface="Century Gothic"/>
                <a:cs typeface="Century Gothic"/>
                <a:sym typeface="Century Gothic"/>
              </a:rPr>
              <a:t>Bike Corral Structure</a:t>
            </a:r>
            <a:endParaRPr sz="4000" b="1">
              <a:solidFill>
                <a:srgbClr val="FFFFFF"/>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64"/>
        <p:cNvGrpSpPr/>
        <p:nvPr/>
      </p:nvGrpSpPr>
      <p:grpSpPr>
        <a:xfrm>
          <a:off x="0" y="0"/>
          <a:ext cx="0" cy="0"/>
          <a:chOff x="0" y="0"/>
          <a:chExt cx="0" cy="0"/>
        </a:xfrm>
      </p:grpSpPr>
      <p:sp>
        <p:nvSpPr>
          <p:cNvPr id="165" name="Google Shape;165;p22"/>
          <p:cNvSpPr txBox="1">
            <a:spLocks noGrp="1"/>
          </p:cNvSpPr>
          <p:nvPr>
            <p:ph type="title"/>
          </p:nvPr>
        </p:nvSpPr>
        <p:spPr>
          <a:xfrm>
            <a:off x="223500" y="171475"/>
            <a:ext cx="3699900" cy="715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800" b="1">
                <a:solidFill>
                  <a:srgbClr val="FFFFFF"/>
                </a:solidFill>
                <a:latin typeface="Century Gothic"/>
                <a:ea typeface="Century Gothic"/>
                <a:cs typeface="Century Gothic"/>
                <a:sym typeface="Century Gothic"/>
              </a:rPr>
              <a:t>Chains </a:t>
            </a:r>
            <a:endParaRPr sz="4800" b="1">
              <a:solidFill>
                <a:srgbClr val="FFFFFF"/>
              </a:solidFill>
              <a:latin typeface="Century Gothic"/>
              <a:ea typeface="Century Gothic"/>
              <a:cs typeface="Century Gothic"/>
              <a:sym typeface="Century Gothic"/>
            </a:endParaRPr>
          </a:p>
        </p:txBody>
      </p:sp>
      <p:pic>
        <p:nvPicPr>
          <p:cNvPr id="166" name="Google Shape;166;p22"/>
          <p:cNvPicPr preferRelativeResize="0"/>
          <p:nvPr/>
        </p:nvPicPr>
        <p:blipFill rotWithShape="1">
          <a:blip r:embed="rId3">
            <a:alphaModFix/>
          </a:blip>
          <a:srcRect t="26573"/>
          <a:stretch/>
        </p:blipFill>
        <p:spPr>
          <a:xfrm>
            <a:off x="190200" y="1205925"/>
            <a:ext cx="2641200" cy="2585400"/>
          </a:xfrm>
          <a:prstGeom prst="rect">
            <a:avLst/>
          </a:prstGeom>
          <a:noFill/>
          <a:ln>
            <a:noFill/>
          </a:ln>
        </p:spPr>
      </p:pic>
      <p:pic>
        <p:nvPicPr>
          <p:cNvPr id="167" name="Google Shape;167;p22"/>
          <p:cNvPicPr preferRelativeResize="0"/>
          <p:nvPr/>
        </p:nvPicPr>
        <p:blipFill rotWithShape="1">
          <a:blip r:embed="rId4">
            <a:alphaModFix/>
          </a:blip>
          <a:srcRect t="30829" r="2152"/>
          <a:stretch/>
        </p:blipFill>
        <p:spPr>
          <a:xfrm>
            <a:off x="3050475" y="1205925"/>
            <a:ext cx="2709753" cy="2636293"/>
          </a:xfrm>
          <a:prstGeom prst="rect">
            <a:avLst/>
          </a:prstGeom>
          <a:noFill/>
          <a:ln>
            <a:noFill/>
          </a:ln>
        </p:spPr>
      </p:pic>
      <p:sp>
        <p:nvSpPr>
          <p:cNvPr id="168" name="Google Shape;168;p22"/>
          <p:cNvSpPr txBox="1"/>
          <p:nvPr/>
        </p:nvSpPr>
        <p:spPr>
          <a:xfrm>
            <a:off x="535050" y="3818250"/>
            <a:ext cx="1951500" cy="85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rgbClr val="FFFFFF"/>
                </a:solidFill>
              </a:rPr>
              <a:t>Bike 92 </a:t>
            </a:r>
            <a:endParaRPr i="1">
              <a:solidFill>
                <a:srgbClr val="FFFFFF"/>
              </a:solidFill>
            </a:endParaRPr>
          </a:p>
        </p:txBody>
      </p:sp>
      <p:pic>
        <p:nvPicPr>
          <p:cNvPr id="169" name="Google Shape;169;p22"/>
          <p:cNvPicPr preferRelativeResize="0"/>
          <p:nvPr/>
        </p:nvPicPr>
        <p:blipFill rotWithShape="1">
          <a:blip r:embed="rId5">
            <a:alphaModFix/>
          </a:blip>
          <a:srcRect t="26670"/>
          <a:stretch/>
        </p:blipFill>
        <p:spPr>
          <a:xfrm>
            <a:off x="6169200" y="1205925"/>
            <a:ext cx="2709753" cy="2649447"/>
          </a:xfrm>
          <a:prstGeom prst="rect">
            <a:avLst/>
          </a:prstGeom>
          <a:noFill/>
          <a:ln>
            <a:noFill/>
          </a:ln>
        </p:spPr>
      </p:pic>
      <p:sp>
        <p:nvSpPr>
          <p:cNvPr id="170" name="Google Shape;170;p22"/>
          <p:cNvSpPr txBox="1"/>
          <p:nvPr/>
        </p:nvSpPr>
        <p:spPr>
          <a:xfrm>
            <a:off x="6548325" y="900825"/>
            <a:ext cx="1951500" cy="30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rgbClr val="FFFFFF"/>
                </a:solidFill>
              </a:rPr>
              <a:t>Bike 101 </a:t>
            </a:r>
            <a:endParaRPr i="1">
              <a:solidFill>
                <a:srgbClr val="FFFFFF"/>
              </a:solidFill>
            </a:endParaRPr>
          </a:p>
        </p:txBody>
      </p:sp>
      <p:sp>
        <p:nvSpPr>
          <p:cNvPr id="171" name="Google Shape;171;p22"/>
          <p:cNvSpPr txBox="1"/>
          <p:nvPr/>
        </p:nvSpPr>
        <p:spPr>
          <a:xfrm>
            <a:off x="535050" y="900825"/>
            <a:ext cx="1951500" cy="30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rgbClr val="FFFFFF"/>
                </a:solidFill>
              </a:rPr>
              <a:t>Bike 111 </a:t>
            </a:r>
            <a:endParaRPr i="1">
              <a:solidFill>
                <a:srgbClr val="FFFFFF"/>
              </a:solidFill>
            </a:endParaRPr>
          </a:p>
        </p:txBody>
      </p:sp>
      <p:sp>
        <p:nvSpPr>
          <p:cNvPr id="172" name="Google Shape;172;p22"/>
          <p:cNvSpPr txBox="1"/>
          <p:nvPr/>
        </p:nvSpPr>
        <p:spPr>
          <a:xfrm>
            <a:off x="3429588" y="900825"/>
            <a:ext cx="1951500" cy="30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rgbClr val="FFFFFF"/>
                </a:solidFill>
              </a:rPr>
              <a:t>Bike 110 </a:t>
            </a:r>
            <a:endParaRPr i="1">
              <a:solidFill>
                <a:srgbClr val="FFFFFF"/>
              </a:solidFill>
            </a:endParaRPr>
          </a:p>
        </p:txBody>
      </p:sp>
      <p:pic>
        <p:nvPicPr>
          <p:cNvPr id="173" name="Google Shape;173;p22"/>
          <p:cNvPicPr preferRelativeResize="0"/>
          <p:nvPr/>
        </p:nvPicPr>
        <p:blipFill rotWithShape="1">
          <a:blip r:embed="rId6">
            <a:alphaModFix/>
          </a:blip>
          <a:srcRect r="25760"/>
          <a:stretch/>
        </p:blipFill>
        <p:spPr>
          <a:xfrm>
            <a:off x="223488" y="4110275"/>
            <a:ext cx="2574624" cy="2601101"/>
          </a:xfrm>
          <a:prstGeom prst="rect">
            <a:avLst/>
          </a:prstGeom>
          <a:noFill/>
          <a:ln>
            <a:noFill/>
          </a:ln>
        </p:spPr>
      </p:pic>
      <p:pic>
        <p:nvPicPr>
          <p:cNvPr id="174" name="Google Shape;174;p22"/>
          <p:cNvPicPr preferRelativeResize="0"/>
          <p:nvPr/>
        </p:nvPicPr>
        <p:blipFill rotWithShape="1">
          <a:blip r:embed="rId7">
            <a:alphaModFix/>
          </a:blip>
          <a:srcRect t="19034"/>
          <a:stretch/>
        </p:blipFill>
        <p:spPr>
          <a:xfrm>
            <a:off x="3050475" y="4110275"/>
            <a:ext cx="2709753" cy="2585399"/>
          </a:xfrm>
          <a:prstGeom prst="rect">
            <a:avLst/>
          </a:prstGeom>
          <a:noFill/>
          <a:ln>
            <a:noFill/>
          </a:ln>
        </p:spPr>
      </p:pic>
      <p:sp>
        <p:nvSpPr>
          <p:cNvPr id="175" name="Google Shape;175;p22"/>
          <p:cNvSpPr txBox="1"/>
          <p:nvPr/>
        </p:nvSpPr>
        <p:spPr>
          <a:xfrm>
            <a:off x="3468450" y="3823275"/>
            <a:ext cx="1873800" cy="57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rgbClr val="FFFFFF"/>
                </a:solidFill>
              </a:rPr>
              <a:t>Bike 75 </a:t>
            </a:r>
            <a:endParaRPr i="1">
              <a:solidFill>
                <a:srgbClr val="FFFFFF"/>
              </a:solidFill>
            </a:endParaRPr>
          </a:p>
        </p:txBody>
      </p:sp>
      <p:sp>
        <p:nvSpPr>
          <p:cNvPr id="176" name="Google Shape;176;p22"/>
          <p:cNvSpPr txBox="1"/>
          <p:nvPr/>
        </p:nvSpPr>
        <p:spPr>
          <a:xfrm>
            <a:off x="6587175" y="3849225"/>
            <a:ext cx="1873800" cy="52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rgbClr val="FFFFFF"/>
                </a:solidFill>
              </a:rPr>
              <a:t>Bike 55 </a:t>
            </a:r>
            <a:endParaRPr i="1">
              <a:solidFill>
                <a:srgbClr val="FFFFFF"/>
              </a:solidFill>
            </a:endParaRPr>
          </a:p>
        </p:txBody>
      </p:sp>
      <p:pic>
        <p:nvPicPr>
          <p:cNvPr id="177" name="Google Shape;177;p22"/>
          <p:cNvPicPr preferRelativeResize="0"/>
          <p:nvPr/>
        </p:nvPicPr>
        <p:blipFill>
          <a:blip r:embed="rId8">
            <a:alphaModFix/>
          </a:blip>
          <a:stretch>
            <a:fillRect/>
          </a:stretch>
        </p:blipFill>
        <p:spPr>
          <a:xfrm>
            <a:off x="6169200" y="4123525"/>
            <a:ext cx="2709749" cy="25746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81"/>
        <p:cNvGrpSpPr/>
        <p:nvPr/>
      </p:nvGrpSpPr>
      <p:grpSpPr>
        <a:xfrm>
          <a:off x="0" y="0"/>
          <a:ext cx="0" cy="0"/>
          <a:chOff x="0" y="0"/>
          <a:chExt cx="0" cy="0"/>
        </a:xfrm>
      </p:grpSpPr>
      <p:sp>
        <p:nvSpPr>
          <p:cNvPr id="182" name="Google Shape;182;p23"/>
          <p:cNvSpPr txBox="1">
            <a:spLocks noGrp="1"/>
          </p:cNvSpPr>
          <p:nvPr>
            <p:ph type="title"/>
          </p:nvPr>
        </p:nvSpPr>
        <p:spPr>
          <a:xfrm>
            <a:off x="159300" y="58225"/>
            <a:ext cx="1742700" cy="654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800" b="1">
                <a:solidFill>
                  <a:srgbClr val="FFFFFF"/>
                </a:solidFill>
                <a:latin typeface="Century Gothic"/>
                <a:ea typeface="Century Gothic"/>
                <a:cs typeface="Century Gothic"/>
                <a:sym typeface="Century Gothic"/>
              </a:rPr>
              <a:t>Tires </a:t>
            </a:r>
            <a:endParaRPr sz="4800" b="1">
              <a:solidFill>
                <a:srgbClr val="FFFFFF"/>
              </a:solidFill>
              <a:latin typeface="Century Gothic"/>
              <a:ea typeface="Century Gothic"/>
              <a:cs typeface="Century Gothic"/>
              <a:sym typeface="Century Gothic"/>
            </a:endParaRPr>
          </a:p>
        </p:txBody>
      </p:sp>
      <p:pic>
        <p:nvPicPr>
          <p:cNvPr id="183" name="Google Shape;183;p23"/>
          <p:cNvPicPr preferRelativeResize="0"/>
          <p:nvPr/>
        </p:nvPicPr>
        <p:blipFill>
          <a:blip r:embed="rId3">
            <a:alphaModFix/>
          </a:blip>
          <a:stretch>
            <a:fillRect/>
          </a:stretch>
        </p:blipFill>
        <p:spPr>
          <a:xfrm>
            <a:off x="311700" y="700200"/>
            <a:ext cx="2728976" cy="2732001"/>
          </a:xfrm>
          <a:prstGeom prst="rect">
            <a:avLst/>
          </a:prstGeom>
          <a:noFill/>
          <a:ln>
            <a:noFill/>
          </a:ln>
        </p:spPr>
      </p:pic>
      <p:sp>
        <p:nvSpPr>
          <p:cNvPr id="184" name="Google Shape;184;p23"/>
          <p:cNvSpPr txBox="1"/>
          <p:nvPr/>
        </p:nvSpPr>
        <p:spPr>
          <a:xfrm>
            <a:off x="745450" y="3431600"/>
            <a:ext cx="2137500" cy="39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rgbClr val="FFFFFF"/>
                </a:solidFill>
              </a:rPr>
              <a:t>Bike 55 </a:t>
            </a:r>
            <a:endParaRPr i="1">
              <a:solidFill>
                <a:srgbClr val="FFFFFF"/>
              </a:solidFill>
            </a:endParaRPr>
          </a:p>
        </p:txBody>
      </p:sp>
      <p:pic>
        <p:nvPicPr>
          <p:cNvPr id="185" name="Google Shape;185;p23"/>
          <p:cNvPicPr preferRelativeResize="0"/>
          <p:nvPr/>
        </p:nvPicPr>
        <p:blipFill>
          <a:blip r:embed="rId4">
            <a:alphaModFix/>
          </a:blip>
          <a:stretch>
            <a:fillRect/>
          </a:stretch>
        </p:blipFill>
        <p:spPr>
          <a:xfrm>
            <a:off x="3273813" y="701712"/>
            <a:ext cx="2728976" cy="2728976"/>
          </a:xfrm>
          <a:prstGeom prst="rect">
            <a:avLst/>
          </a:prstGeom>
          <a:noFill/>
          <a:ln>
            <a:noFill/>
          </a:ln>
        </p:spPr>
      </p:pic>
      <p:sp>
        <p:nvSpPr>
          <p:cNvPr id="186" name="Google Shape;186;p23"/>
          <p:cNvSpPr txBox="1"/>
          <p:nvPr/>
        </p:nvSpPr>
        <p:spPr>
          <a:xfrm>
            <a:off x="3648438" y="3431600"/>
            <a:ext cx="1999500" cy="30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rgbClr val="FFFFFF"/>
                </a:solidFill>
              </a:rPr>
              <a:t>Bike 64 </a:t>
            </a:r>
            <a:endParaRPr i="1">
              <a:solidFill>
                <a:srgbClr val="FFFFFF"/>
              </a:solidFill>
            </a:endParaRPr>
          </a:p>
        </p:txBody>
      </p:sp>
      <p:pic>
        <p:nvPicPr>
          <p:cNvPr id="187" name="Google Shape;187;p23"/>
          <p:cNvPicPr preferRelativeResize="0"/>
          <p:nvPr/>
        </p:nvPicPr>
        <p:blipFill rotWithShape="1">
          <a:blip r:embed="rId5">
            <a:alphaModFix/>
          </a:blip>
          <a:srcRect b="25727"/>
          <a:stretch/>
        </p:blipFill>
        <p:spPr>
          <a:xfrm>
            <a:off x="6235938" y="701700"/>
            <a:ext cx="2755673" cy="2728999"/>
          </a:xfrm>
          <a:prstGeom prst="rect">
            <a:avLst/>
          </a:prstGeom>
          <a:noFill/>
          <a:ln>
            <a:noFill/>
          </a:ln>
        </p:spPr>
      </p:pic>
      <p:sp>
        <p:nvSpPr>
          <p:cNvPr id="188" name="Google Shape;188;p23"/>
          <p:cNvSpPr txBox="1"/>
          <p:nvPr/>
        </p:nvSpPr>
        <p:spPr>
          <a:xfrm>
            <a:off x="6621223" y="3431600"/>
            <a:ext cx="2137500" cy="39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rgbClr val="FFFFFF"/>
                </a:solidFill>
              </a:rPr>
              <a:t>Bike 89 </a:t>
            </a:r>
            <a:endParaRPr i="1">
              <a:solidFill>
                <a:srgbClr val="FFFFFF"/>
              </a:solidFill>
            </a:endParaRPr>
          </a:p>
        </p:txBody>
      </p:sp>
      <p:pic>
        <p:nvPicPr>
          <p:cNvPr id="189" name="Google Shape;189;p23"/>
          <p:cNvPicPr preferRelativeResize="0"/>
          <p:nvPr/>
        </p:nvPicPr>
        <p:blipFill>
          <a:blip r:embed="rId6">
            <a:alphaModFix/>
          </a:blip>
          <a:stretch>
            <a:fillRect/>
          </a:stretch>
        </p:blipFill>
        <p:spPr>
          <a:xfrm>
            <a:off x="311700" y="3800575"/>
            <a:ext cx="2728979" cy="2666604"/>
          </a:xfrm>
          <a:prstGeom prst="rect">
            <a:avLst/>
          </a:prstGeom>
          <a:noFill/>
          <a:ln>
            <a:noFill/>
          </a:ln>
        </p:spPr>
      </p:pic>
      <p:sp>
        <p:nvSpPr>
          <p:cNvPr id="190" name="Google Shape;190;p23"/>
          <p:cNvSpPr txBox="1"/>
          <p:nvPr/>
        </p:nvSpPr>
        <p:spPr>
          <a:xfrm>
            <a:off x="689250" y="6478688"/>
            <a:ext cx="1885800" cy="48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rgbClr val="FFFFFF"/>
                </a:solidFill>
              </a:rPr>
              <a:t>Bike 80 </a:t>
            </a:r>
            <a:endParaRPr i="1">
              <a:solidFill>
                <a:srgbClr val="FFFFFF"/>
              </a:solidFill>
            </a:endParaRPr>
          </a:p>
        </p:txBody>
      </p:sp>
      <p:pic>
        <p:nvPicPr>
          <p:cNvPr id="191" name="Google Shape;191;p23"/>
          <p:cNvPicPr preferRelativeResize="0"/>
          <p:nvPr/>
        </p:nvPicPr>
        <p:blipFill>
          <a:blip r:embed="rId7">
            <a:alphaModFix/>
          </a:blip>
          <a:stretch>
            <a:fillRect/>
          </a:stretch>
        </p:blipFill>
        <p:spPr>
          <a:xfrm>
            <a:off x="6235950" y="3811700"/>
            <a:ext cx="2728979" cy="2714957"/>
          </a:xfrm>
          <a:prstGeom prst="rect">
            <a:avLst/>
          </a:prstGeom>
          <a:noFill/>
          <a:ln>
            <a:noFill/>
          </a:ln>
        </p:spPr>
      </p:pic>
      <p:sp>
        <p:nvSpPr>
          <p:cNvPr id="192" name="Google Shape;192;p23"/>
          <p:cNvSpPr txBox="1"/>
          <p:nvPr/>
        </p:nvSpPr>
        <p:spPr>
          <a:xfrm>
            <a:off x="6552625" y="6478700"/>
            <a:ext cx="2137500" cy="48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rgbClr val="FFFFFF"/>
                </a:solidFill>
              </a:rPr>
              <a:t>Bike 74 </a:t>
            </a:r>
            <a:endParaRPr i="1">
              <a:solidFill>
                <a:srgbClr val="FFFFFF"/>
              </a:solidFill>
            </a:endParaRPr>
          </a:p>
        </p:txBody>
      </p:sp>
      <p:pic>
        <p:nvPicPr>
          <p:cNvPr id="193" name="Google Shape;193;p23"/>
          <p:cNvPicPr preferRelativeResize="0"/>
          <p:nvPr/>
        </p:nvPicPr>
        <p:blipFill>
          <a:blip r:embed="rId8">
            <a:alphaModFix/>
          </a:blip>
          <a:stretch>
            <a:fillRect/>
          </a:stretch>
        </p:blipFill>
        <p:spPr>
          <a:xfrm>
            <a:off x="3305000" y="3800575"/>
            <a:ext cx="2666601" cy="2666601"/>
          </a:xfrm>
          <a:prstGeom prst="rect">
            <a:avLst/>
          </a:prstGeom>
          <a:noFill/>
          <a:ln>
            <a:noFill/>
          </a:ln>
        </p:spPr>
      </p:pic>
      <p:sp>
        <p:nvSpPr>
          <p:cNvPr id="194" name="Google Shape;194;p23"/>
          <p:cNvSpPr txBox="1"/>
          <p:nvPr/>
        </p:nvSpPr>
        <p:spPr>
          <a:xfrm>
            <a:off x="3695413" y="6491400"/>
            <a:ext cx="1885800" cy="30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rgbClr val="FFFFFF"/>
                </a:solidFill>
              </a:rPr>
              <a:t>Bike 62 </a:t>
            </a:r>
            <a:endParaRPr i="1">
              <a:solidFill>
                <a:srgbClr val="FFFFF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98"/>
        <p:cNvGrpSpPr/>
        <p:nvPr/>
      </p:nvGrpSpPr>
      <p:grpSpPr>
        <a:xfrm>
          <a:off x="0" y="0"/>
          <a:ext cx="0" cy="0"/>
          <a:chOff x="0" y="0"/>
          <a:chExt cx="0" cy="0"/>
        </a:xfrm>
      </p:grpSpPr>
      <p:sp>
        <p:nvSpPr>
          <p:cNvPr id="199" name="Google Shape;199;p24"/>
          <p:cNvSpPr txBox="1">
            <a:spLocks noGrp="1"/>
          </p:cNvSpPr>
          <p:nvPr>
            <p:ph type="title"/>
          </p:nvPr>
        </p:nvSpPr>
        <p:spPr>
          <a:xfrm>
            <a:off x="311713" y="17081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800" b="1">
                <a:solidFill>
                  <a:srgbClr val="FFFFFF"/>
                </a:solidFill>
                <a:latin typeface="Century Gothic"/>
                <a:ea typeface="Century Gothic"/>
                <a:cs typeface="Century Gothic"/>
                <a:sym typeface="Century Gothic"/>
              </a:rPr>
              <a:t>Handlebar Grips</a:t>
            </a:r>
            <a:endParaRPr sz="4800" b="1">
              <a:solidFill>
                <a:srgbClr val="FFFFFF"/>
              </a:solidFill>
              <a:latin typeface="Century Gothic"/>
              <a:ea typeface="Century Gothic"/>
              <a:cs typeface="Century Gothic"/>
              <a:sym typeface="Century Gothic"/>
            </a:endParaRPr>
          </a:p>
        </p:txBody>
      </p:sp>
      <p:pic>
        <p:nvPicPr>
          <p:cNvPr id="200" name="Google Shape;200;p24"/>
          <p:cNvPicPr preferRelativeResize="0"/>
          <p:nvPr/>
        </p:nvPicPr>
        <p:blipFill>
          <a:blip r:embed="rId3">
            <a:alphaModFix/>
          </a:blip>
          <a:stretch>
            <a:fillRect/>
          </a:stretch>
        </p:blipFill>
        <p:spPr>
          <a:xfrm>
            <a:off x="311700" y="1201625"/>
            <a:ext cx="2715701" cy="2715701"/>
          </a:xfrm>
          <a:prstGeom prst="rect">
            <a:avLst/>
          </a:prstGeom>
          <a:noFill/>
          <a:ln>
            <a:noFill/>
          </a:ln>
        </p:spPr>
      </p:pic>
      <p:sp>
        <p:nvSpPr>
          <p:cNvPr id="201" name="Google Shape;201;p24"/>
          <p:cNvSpPr txBox="1"/>
          <p:nvPr/>
        </p:nvSpPr>
        <p:spPr>
          <a:xfrm>
            <a:off x="713000" y="934325"/>
            <a:ext cx="1687800" cy="26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rgbClr val="FFFFFF"/>
                </a:solidFill>
              </a:rPr>
              <a:t>Bike 3 </a:t>
            </a:r>
            <a:endParaRPr i="1">
              <a:solidFill>
                <a:srgbClr val="FFFFFF"/>
              </a:solidFill>
            </a:endParaRPr>
          </a:p>
        </p:txBody>
      </p:sp>
      <p:sp>
        <p:nvSpPr>
          <p:cNvPr id="202" name="Google Shape;202;p24"/>
          <p:cNvSpPr txBox="1"/>
          <p:nvPr/>
        </p:nvSpPr>
        <p:spPr>
          <a:xfrm>
            <a:off x="3615450" y="902525"/>
            <a:ext cx="1913100" cy="33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rgbClr val="FFFFFF"/>
                </a:solidFill>
              </a:rPr>
              <a:t>Bike 57</a:t>
            </a:r>
            <a:endParaRPr i="1">
              <a:solidFill>
                <a:srgbClr val="FFFFFF"/>
              </a:solidFill>
            </a:endParaRPr>
          </a:p>
        </p:txBody>
      </p:sp>
      <p:sp>
        <p:nvSpPr>
          <p:cNvPr id="203" name="Google Shape;203;p24"/>
          <p:cNvSpPr txBox="1"/>
          <p:nvPr/>
        </p:nvSpPr>
        <p:spPr>
          <a:xfrm>
            <a:off x="6517225" y="902525"/>
            <a:ext cx="1913100" cy="33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rgbClr val="FFFFFF"/>
                </a:solidFill>
              </a:rPr>
              <a:t>Bike 69  </a:t>
            </a:r>
            <a:endParaRPr i="1">
              <a:solidFill>
                <a:srgbClr val="FFFFFF"/>
              </a:solidFill>
            </a:endParaRPr>
          </a:p>
        </p:txBody>
      </p:sp>
      <p:sp>
        <p:nvSpPr>
          <p:cNvPr id="204" name="Google Shape;204;p24"/>
          <p:cNvSpPr txBox="1"/>
          <p:nvPr/>
        </p:nvSpPr>
        <p:spPr>
          <a:xfrm>
            <a:off x="713000" y="3981350"/>
            <a:ext cx="1913100" cy="33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rgbClr val="FFFFFF"/>
                </a:solidFill>
              </a:rPr>
              <a:t>Bike 6 </a:t>
            </a:r>
            <a:endParaRPr i="1">
              <a:solidFill>
                <a:srgbClr val="FFFFFF"/>
              </a:solidFill>
            </a:endParaRPr>
          </a:p>
        </p:txBody>
      </p:sp>
      <p:sp>
        <p:nvSpPr>
          <p:cNvPr id="205" name="Google Shape;205;p24"/>
          <p:cNvSpPr txBox="1"/>
          <p:nvPr/>
        </p:nvSpPr>
        <p:spPr>
          <a:xfrm>
            <a:off x="3615450" y="3981350"/>
            <a:ext cx="1913100" cy="33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rgbClr val="FFFFFF"/>
                </a:solidFill>
              </a:rPr>
              <a:t>Bike 10</a:t>
            </a:r>
            <a:endParaRPr i="1">
              <a:solidFill>
                <a:srgbClr val="FFFFFF"/>
              </a:solidFill>
            </a:endParaRPr>
          </a:p>
        </p:txBody>
      </p:sp>
      <p:sp>
        <p:nvSpPr>
          <p:cNvPr id="206" name="Google Shape;206;p24"/>
          <p:cNvSpPr txBox="1"/>
          <p:nvPr/>
        </p:nvSpPr>
        <p:spPr>
          <a:xfrm>
            <a:off x="6517900" y="3981350"/>
            <a:ext cx="1913100" cy="33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rgbClr val="FFFFFF"/>
                </a:solidFill>
              </a:rPr>
              <a:t>Bike 17 </a:t>
            </a:r>
            <a:endParaRPr i="1">
              <a:solidFill>
                <a:srgbClr val="FFFFFF"/>
              </a:solidFill>
            </a:endParaRPr>
          </a:p>
        </p:txBody>
      </p:sp>
      <p:pic>
        <p:nvPicPr>
          <p:cNvPr id="207" name="Google Shape;207;p24"/>
          <p:cNvPicPr preferRelativeResize="0"/>
          <p:nvPr/>
        </p:nvPicPr>
        <p:blipFill>
          <a:blip r:embed="rId4">
            <a:alphaModFix/>
          </a:blip>
          <a:stretch>
            <a:fillRect/>
          </a:stretch>
        </p:blipFill>
        <p:spPr>
          <a:xfrm>
            <a:off x="6116600" y="1201627"/>
            <a:ext cx="2715700" cy="2715700"/>
          </a:xfrm>
          <a:prstGeom prst="rect">
            <a:avLst/>
          </a:prstGeom>
          <a:noFill/>
          <a:ln>
            <a:noFill/>
          </a:ln>
        </p:spPr>
      </p:pic>
      <p:pic>
        <p:nvPicPr>
          <p:cNvPr id="208" name="Google Shape;208;p24"/>
          <p:cNvPicPr preferRelativeResize="0"/>
          <p:nvPr/>
        </p:nvPicPr>
        <p:blipFill>
          <a:blip r:embed="rId5">
            <a:alphaModFix/>
          </a:blip>
          <a:stretch>
            <a:fillRect/>
          </a:stretch>
        </p:blipFill>
        <p:spPr>
          <a:xfrm>
            <a:off x="3237550" y="4248225"/>
            <a:ext cx="2668900" cy="2506525"/>
          </a:xfrm>
          <a:prstGeom prst="rect">
            <a:avLst/>
          </a:prstGeom>
          <a:noFill/>
          <a:ln>
            <a:noFill/>
          </a:ln>
        </p:spPr>
      </p:pic>
      <p:pic>
        <p:nvPicPr>
          <p:cNvPr id="209" name="Google Shape;209;p24"/>
          <p:cNvPicPr preferRelativeResize="0"/>
          <p:nvPr/>
        </p:nvPicPr>
        <p:blipFill>
          <a:blip r:embed="rId6">
            <a:alphaModFix/>
          </a:blip>
          <a:stretch>
            <a:fillRect/>
          </a:stretch>
        </p:blipFill>
        <p:spPr>
          <a:xfrm>
            <a:off x="6116600" y="4248225"/>
            <a:ext cx="2715701" cy="2509276"/>
          </a:xfrm>
          <a:prstGeom prst="rect">
            <a:avLst/>
          </a:prstGeom>
          <a:noFill/>
          <a:ln>
            <a:noFill/>
          </a:ln>
        </p:spPr>
      </p:pic>
      <p:pic>
        <p:nvPicPr>
          <p:cNvPr id="210" name="Google Shape;210;p24"/>
          <p:cNvPicPr preferRelativeResize="0"/>
          <p:nvPr/>
        </p:nvPicPr>
        <p:blipFill>
          <a:blip r:embed="rId7">
            <a:alphaModFix/>
          </a:blip>
          <a:stretch>
            <a:fillRect/>
          </a:stretch>
        </p:blipFill>
        <p:spPr>
          <a:xfrm>
            <a:off x="3208187" y="1195664"/>
            <a:ext cx="2727637" cy="2727612"/>
          </a:xfrm>
          <a:prstGeom prst="rect">
            <a:avLst/>
          </a:prstGeom>
          <a:noFill/>
          <a:ln>
            <a:noFill/>
          </a:ln>
        </p:spPr>
      </p:pic>
      <p:pic>
        <p:nvPicPr>
          <p:cNvPr id="211" name="Google Shape;211;p24"/>
          <p:cNvPicPr preferRelativeResize="0"/>
          <p:nvPr/>
        </p:nvPicPr>
        <p:blipFill>
          <a:blip r:embed="rId8">
            <a:alphaModFix/>
          </a:blip>
          <a:stretch>
            <a:fillRect/>
          </a:stretch>
        </p:blipFill>
        <p:spPr>
          <a:xfrm>
            <a:off x="302951" y="4246850"/>
            <a:ext cx="2715701" cy="250927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15"/>
        <p:cNvGrpSpPr/>
        <p:nvPr/>
      </p:nvGrpSpPr>
      <p:grpSpPr>
        <a:xfrm>
          <a:off x="0" y="0"/>
          <a:ext cx="0" cy="0"/>
          <a:chOff x="0" y="0"/>
          <a:chExt cx="0" cy="0"/>
        </a:xfrm>
      </p:grpSpPr>
      <p:sp>
        <p:nvSpPr>
          <p:cNvPr id="216" name="Google Shape;216;p25"/>
          <p:cNvSpPr txBox="1">
            <a:spLocks noGrp="1"/>
          </p:cNvSpPr>
          <p:nvPr>
            <p:ph type="title"/>
          </p:nvPr>
        </p:nvSpPr>
        <p:spPr>
          <a:xfrm>
            <a:off x="139025" y="160900"/>
            <a:ext cx="3753300" cy="763500"/>
          </a:xfrm>
          <a:prstGeom prst="rect">
            <a:avLst/>
          </a:prstGeom>
          <a:solidFill>
            <a:srgbClr val="00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800" b="1">
                <a:solidFill>
                  <a:srgbClr val="FFFFFF"/>
                </a:solidFill>
                <a:latin typeface="Century Gothic"/>
                <a:ea typeface="Century Gothic"/>
                <a:cs typeface="Century Gothic"/>
                <a:sym typeface="Century Gothic"/>
              </a:rPr>
              <a:t>Gear Shifter</a:t>
            </a:r>
            <a:endParaRPr sz="4800" b="1">
              <a:solidFill>
                <a:srgbClr val="FFFFFF"/>
              </a:solidFill>
              <a:latin typeface="Century Gothic"/>
              <a:ea typeface="Century Gothic"/>
              <a:cs typeface="Century Gothic"/>
              <a:sym typeface="Century Gothic"/>
            </a:endParaRPr>
          </a:p>
        </p:txBody>
      </p:sp>
      <p:pic>
        <p:nvPicPr>
          <p:cNvPr id="217" name="Google Shape;217;p25"/>
          <p:cNvPicPr preferRelativeResize="0"/>
          <p:nvPr/>
        </p:nvPicPr>
        <p:blipFill>
          <a:blip r:embed="rId3">
            <a:alphaModFix/>
          </a:blip>
          <a:stretch>
            <a:fillRect/>
          </a:stretch>
        </p:blipFill>
        <p:spPr>
          <a:xfrm>
            <a:off x="311700" y="1297450"/>
            <a:ext cx="2731000" cy="2731000"/>
          </a:xfrm>
          <a:prstGeom prst="rect">
            <a:avLst/>
          </a:prstGeom>
          <a:noFill/>
          <a:ln>
            <a:noFill/>
          </a:ln>
        </p:spPr>
      </p:pic>
      <p:sp>
        <p:nvSpPr>
          <p:cNvPr id="218" name="Google Shape;218;p25"/>
          <p:cNvSpPr txBox="1"/>
          <p:nvPr/>
        </p:nvSpPr>
        <p:spPr>
          <a:xfrm>
            <a:off x="733050" y="977263"/>
            <a:ext cx="1687800" cy="26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rgbClr val="FFFFFF"/>
                </a:solidFill>
              </a:rPr>
              <a:t>Bike 12 </a:t>
            </a:r>
            <a:endParaRPr i="1">
              <a:solidFill>
                <a:srgbClr val="FFFFFF"/>
              </a:solidFill>
            </a:endParaRPr>
          </a:p>
        </p:txBody>
      </p:sp>
      <p:pic>
        <p:nvPicPr>
          <p:cNvPr id="219" name="Google Shape;219;p25"/>
          <p:cNvPicPr preferRelativeResize="0"/>
          <p:nvPr/>
        </p:nvPicPr>
        <p:blipFill rotWithShape="1">
          <a:blip r:embed="rId4">
            <a:alphaModFix/>
          </a:blip>
          <a:srcRect t="17471" b="27706"/>
          <a:stretch/>
        </p:blipFill>
        <p:spPr>
          <a:xfrm>
            <a:off x="3267787" y="1297450"/>
            <a:ext cx="2608434" cy="2731005"/>
          </a:xfrm>
          <a:prstGeom prst="rect">
            <a:avLst/>
          </a:prstGeom>
          <a:noFill/>
          <a:ln>
            <a:noFill/>
          </a:ln>
        </p:spPr>
      </p:pic>
      <p:pic>
        <p:nvPicPr>
          <p:cNvPr id="220" name="Google Shape;220;p25"/>
          <p:cNvPicPr preferRelativeResize="0"/>
          <p:nvPr/>
        </p:nvPicPr>
        <p:blipFill>
          <a:blip r:embed="rId5">
            <a:alphaModFix/>
          </a:blip>
          <a:stretch>
            <a:fillRect/>
          </a:stretch>
        </p:blipFill>
        <p:spPr>
          <a:xfrm>
            <a:off x="6101300" y="1297450"/>
            <a:ext cx="2730997" cy="2731005"/>
          </a:xfrm>
          <a:prstGeom prst="rect">
            <a:avLst/>
          </a:prstGeom>
          <a:noFill/>
          <a:ln>
            <a:noFill/>
          </a:ln>
        </p:spPr>
      </p:pic>
      <p:sp>
        <p:nvSpPr>
          <p:cNvPr id="221" name="Google Shape;221;p25"/>
          <p:cNvSpPr txBox="1"/>
          <p:nvPr/>
        </p:nvSpPr>
        <p:spPr>
          <a:xfrm>
            <a:off x="6521875" y="977275"/>
            <a:ext cx="2147700" cy="26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rgbClr val="FFFFFF"/>
                </a:solidFill>
              </a:rPr>
              <a:t>Bike 110 </a:t>
            </a:r>
            <a:endParaRPr i="1">
              <a:solidFill>
                <a:srgbClr val="FFFFFF"/>
              </a:solidFill>
            </a:endParaRPr>
          </a:p>
        </p:txBody>
      </p:sp>
      <p:sp>
        <p:nvSpPr>
          <p:cNvPr id="222" name="Google Shape;222;p25"/>
          <p:cNvSpPr txBox="1"/>
          <p:nvPr/>
        </p:nvSpPr>
        <p:spPr>
          <a:xfrm>
            <a:off x="3550850" y="1030150"/>
            <a:ext cx="2862900" cy="26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rgbClr val="FFFFFF"/>
                </a:solidFill>
              </a:rPr>
              <a:t>Bike 102 </a:t>
            </a:r>
            <a:endParaRPr i="1">
              <a:solidFill>
                <a:srgbClr val="FFFFFF"/>
              </a:solidFill>
            </a:endParaRPr>
          </a:p>
        </p:txBody>
      </p:sp>
      <p:sp>
        <p:nvSpPr>
          <p:cNvPr id="223" name="Google Shape;223;p25"/>
          <p:cNvSpPr txBox="1"/>
          <p:nvPr/>
        </p:nvSpPr>
        <p:spPr>
          <a:xfrm>
            <a:off x="692400" y="4028450"/>
            <a:ext cx="1769100" cy="26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rgbClr val="FFFFFF"/>
                </a:solidFill>
                <a:highlight>
                  <a:srgbClr val="000000"/>
                </a:highlight>
              </a:rPr>
              <a:t>Bike 76 </a:t>
            </a:r>
            <a:endParaRPr i="1">
              <a:solidFill>
                <a:srgbClr val="FFFFFF"/>
              </a:solidFill>
              <a:highlight>
                <a:srgbClr val="000000"/>
              </a:highlight>
            </a:endParaRPr>
          </a:p>
        </p:txBody>
      </p:sp>
      <p:sp>
        <p:nvSpPr>
          <p:cNvPr id="224" name="Google Shape;224;p25"/>
          <p:cNvSpPr txBox="1"/>
          <p:nvPr/>
        </p:nvSpPr>
        <p:spPr>
          <a:xfrm>
            <a:off x="3677975" y="4028438"/>
            <a:ext cx="1687800" cy="26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rgbClr val="FFFFFF"/>
                </a:solidFill>
              </a:rPr>
              <a:t>Bike 99 </a:t>
            </a:r>
            <a:endParaRPr i="1">
              <a:solidFill>
                <a:srgbClr val="FFFFFF"/>
              </a:solidFill>
            </a:endParaRPr>
          </a:p>
        </p:txBody>
      </p:sp>
      <p:pic>
        <p:nvPicPr>
          <p:cNvPr id="225" name="Google Shape;225;p25"/>
          <p:cNvPicPr preferRelativeResize="0"/>
          <p:nvPr/>
        </p:nvPicPr>
        <p:blipFill>
          <a:blip r:embed="rId6">
            <a:alphaModFix/>
          </a:blip>
          <a:stretch>
            <a:fillRect/>
          </a:stretch>
        </p:blipFill>
        <p:spPr>
          <a:xfrm>
            <a:off x="311700" y="4295750"/>
            <a:ext cx="2730997" cy="2524748"/>
          </a:xfrm>
          <a:prstGeom prst="rect">
            <a:avLst/>
          </a:prstGeom>
          <a:noFill/>
          <a:ln>
            <a:noFill/>
          </a:ln>
        </p:spPr>
      </p:pic>
      <p:sp>
        <p:nvSpPr>
          <p:cNvPr id="226" name="Google Shape;226;p25"/>
          <p:cNvSpPr txBox="1"/>
          <p:nvPr/>
        </p:nvSpPr>
        <p:spPr>
          <a:xfrm>
            <a:off x="6582250" y="4045413"/>
            <a:ext cx="1769100" cy="26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rgbClr val="FFFFFF"/>
                </a:solidFill>
              </a:rPr>
              <a:t>Bike 18</a:t>
            </a:r>
            <a:endParaRPr i="1">
              <a:solidFill>
                <a:srgbClr val="FFFFFF"/>
              </a:solidFill>
            </a:endParaRPr>
          </a:p>
        </p:txBody>
      </p:sp>
      <p:pic>
        <p:nvPicPr>
          <p:cNvPr id="227" name="Google Shape;227;p25"/>
          <p:cNvPicPr preferRelativeResize="0"/>
          <p:nvPr/>
        </p:nvPicPr>
        <p:blipFill rotWithShape="1">
          <a:blip r:embed="rId7">
            <a:alphaModFix/>
          </a:blip>
          <a:srcRect t="35596" r="6059" b="1020"/>
          <a:stretch/>
        </p:blipFill>
        <p:spPr>
          <a:xfrm>
            <a:off x="3235350" y="4329675"/>
            <a:ext cx="2608449" cy="2456899"/>
          </a:xfrm>
          <a:prstGeom prst="rect">
            <a:avLst/>
          </a:prstGeom>
          <a:noFill/>
          <a:ln>
            <a:noFill/>
          </a:ln>
        </p:spPr>
      </p:pic>
      <p:sp>
        <p:nvSpPr>
          <p:cNvPr id="228" name="Google Shape;228;p25"/>
          <p:cNvSpPr txBox="1"/>
          <p:nvPr/>
        </p:nvSpPr>
        <p:spPr>
          <a:xfrm>
            <a:off x="4898575" y="3409925"/>
            <a:ext cx="1623300" cy="17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229" name="Google Shape;229;p25"/>
          <p:cNvPicPr preferRelativeResize="0"/>
          <p:nvPr/>
        </p:nvPicPr>
        <p:blipFill>
          <a:blip r:embed="rId8">
            <a:alphaModFix/>
          </a:blip>
          <a:stretch>
            <a:fillRect/>
          </a:stretch>
        </p:blipFill>
        <p:spPr>
          <a:xfrm>
            <a:off x="6101300" y="4329675"/>
            <a:ext cx="2731000" cy="2456901"/>
          </a:xfrm>
          <a:prstGeom prst="rect">
            <a:avLst/>
          </a:prstGeom>
          <a:noFill/>
          <a:ln>
            <a:noFill/>
          </a:ln>
        </p:spPr>
      </p:pic>
      <p:pic>
        <p:nvPicPr>
          <p:cNvPr id="230" name="Google Shape;230;p25"/>
          <p:cNvPicPr preferRelativeResize="0"/>
          <p:nvPr/>
        </p:nvPicPr>
        <p:blipFill>
          <a:blip r:embed="rId9">
            <a:alphaModFix/>
          </a:blip>
          <a:stretch>
            <a:fillRect/>
          </a:stretch>
        </p:blipFill>
        <p:spPr>
          <a:xfrm>
            <a:off x="3218831" y="1030150"/>
            <a:ext cx="5777700" cy="5790300"/>
          </a:xfrm>
          <a:prstGeom prst="ellipse">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0"/>
                                        </p:tgtEl>
                                        <p:attrNameLst>
                                          <p:attrName>style.visibility</p:attrName>
                                        </p:attrNameLst>
                                      </p:cBhvr>
                                      <p:to>
                                        <p:strVal val="visible"/>
                                      </p:to>
                                    </p:set>
                                    <p:animEffect transition="in" filter="fade">
                                      <p:cBhvr>
                                        <p:cTn id="7" dur="400"/>
                                        <p:tgtEl>
                                          <p:spTgt spid="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234"/>
        <p:cNvGrpSpPr/>
        <p:nvPr/>
      </p:nvGrpSpPr>
      <p:grpSpPr>
        <a:xfrm>
          <a:off x="0" y="0"/>
          <a:ext cx="0" cy="0"/>
          <a:chOff x="0" y="0"/>
          <a:chExt cx="0" cy="0"/>
        </a:xfrm>
      </p:grpSpPr>
      <p:sp>
        <p:nvSpPr>
          <p:cNvPr id="235" name="Google Shape;235;p26"/>
          <p:cNvSpPr/>
          <p:nvPr/>
        </p:nvSpPr>
        <p:spPr>
          <a:xfrm>
            <a:off x="5213100" y="168300"/>
            <a:ext cx="3844200" cy="65214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6"/>
          <p:cNvSpPr txBox="1">
            <a:spLocks noGrp="1"/>
          </p:cNvSpPr>
          <p:nvPr>
            <p:ph type="title"/>
          </p:nvPr>
        </p:nvSpPr>
        <p:spPr>
          <a:xfrm>
            <a:off x="4993500" y="214200"/>
            <a:ext cx="4150500" cy="76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b="1" i="1" u="sng">
                <a:latin typeface="Century Gothic"/>
                <a:ea typeface="Century Gothic"/>
                <a:cs typeface="Century Gothic"/>
                <a:sym typeface="Century Gothic"/>
              </a:rPr>
              <a:t>Bikes’ Lifespan Cut Short</a:t>
            </a:r>
            <a:endParaRPr sz="2400" b="1" i="1" u="sng">
              <a:latin typeface="Century Gothic"/>
              <a:ea typeface="Century Gothic"/>
              <a:cs typeface="Century Gothic"/>
              <a:sym typeface="Century Gothic"/>
            </a:endParaRPr>
          </a:p>
        </p:txBody>
      </p:sp>
      <p:sp>
        <p:nvSpPr>
          <p:cNvPr id="237" name="Google Shape;237;p26"/>
          <p:cNvSpPr txBox="1">
            <a:spLocks noGrp="1"/>
          </p:cNvSpPr>
          <p:nvPr>
            <p:ph type="body" idx="1"/>
          </p:nvPr>
        </p:nvSpPr>
        <p:spPr>
          <a:xfrm>
            <a:off x="5251650" y="834125"/>
            <a:ext cx="3767100" cy="55935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Font typeface="Times New Roman"/>
              <a:buChar char="➔"/>
            </a:pPr>
            <a:r>
              <a:rPr lang="en">
                <a:solidFill>
                  <a:srgbClr val="000000"/>
                </a:solidFill>
                <a:latin typeface="Times New Roman"/>
                <a:ea typeface="Times New Roman"/>
                <a:cs typeface="Times New Roman"/>
                <a:sym typeface="Times New Roman"/>
              </a:rPr>
              <a:t>Bikes are outside, unprotected from the sun and the rain.</a:t>
            </a:r>
            <a:endParaRPr>
              <a:solidFill>
                <a:srgbClr val="000000"/>
              </a:solidFill>
              <a:latin typeface="Times New Roman"/>
              <a:ea typeface="Times New Roman"/>
              <a:cs typeface="Times New Roman"/>
              <a:sym typeface="Times New Roman"/>
            </a:endParaRPr>
          </a:p>
          <a:p>
            <a:pPr marL="914400" lvl="1" indent="-323850" algn="l" rtl="0">
              <a:spcBef>
                <a:spcPts val="0"/>
              </a:spcBef>
              <a:spcAft>
                <a:spcPts val="0"/>
              </a:spcAft>
              <a:buClr>
                <a:srgbClr val="000000"/>
              </a:buClr>
              <a:buSzPts val="1500"/>
              <a:buFont typeface="Times New Roman"/>
              <a:buChar char="◆"/>
            </a:pPr>
            <a:r>
              <a:rPr lang="en" sz="1500">
                <a:solidFill>
                  <a:schemeClr val="dk1"/>
                </a:solidFill>
                <a:latin typeface="Times New Roman"/>
                <a:ea typeface="Times New Roman"/>
                <a:cs typeface="Times New Roman"/>
                <a:sym typeface="Times New Roman"/>
              </a:rPr>
              <a:t> 1 week to show signs of rust and visible damage.</a:t>
            </a:r>
            <a:endParaRPr sz="1500">
              <a:solidFill>
                <a:schemeClr val="dk1"/>
              </a:solidFill>
              <a:latin typeface="Times New Roman"/>
              <a:ea typeface="Times New Roman"/>
              <a:cs typeface="Times New Roman"/>
              <a:sym typeface="Times New Roman"/>
            </a:endParaRPr>
          </a:p>
          <a:p>
            <a:pPr marL="457200" lvl="0" indent="-342900" algn="l" rtl="0">
              <a:spcBef>
                <a:spcPts val="0"/>
              </a:spcBef>
              <a:spcAft>
                <a:spcPts val="0"/>
              </a:spcAft>
              <a:buClr>
                <a:srgbClr val="000000"/>
              </a:buClr>
              <a:buSzPts val="1800"/>
              <a:buFont typeface="Times New Roman"/>
              <a:buChar char="➔"/>
            </a:pPr>
            <a:r>
              <a:rPr lang="en">
                <a:solidFill>
                  <a:srgbClr val="000000"/>
                </a:solidFill>
                <a:latin typeface="Times New Roman"/>
                <a:ea typeface="Times New Roman"/>
                <a:cs typeface="Times New Roman"/>
                <a:sym typeface="Times New Roman"/>
              </a:rPr>
              <a:t>Using tarps as the solution is not ideal.</a:t>
            </a:r>
            <a:endParaRPr>
              <a:solidFill>
                <a:srgbClr val="000000"/>
              </a:solidFill>
              <a:latin typeface="Times New Roman"/>
              <a:ea typeface="Times New Roman"/>
              <a:cs typeface="Times New Roman"/>
              <a:sym typeface="Times New Roman"/>
            </a:endParaRPr>
          </a:p>
          <a:p>
            <a:pPr marL="914400" lvl="1" indent="-317500" algn="l" rtl="0">
              <a:spcBef>
                <a:spcPts val="0"/>
              </a:spcBef>
              <a:spcAft>
                <a:spcPts val="0"/>
              </a:spcAft>
              <a:buClr>
                <a:srgbClr val="000000"/>
              </a:buClr>
              <a:buSzPts val="1400"/>
              <a:buFont typeface="Times New Roman"/>
              <a:buChar char="◆"/>
            </a:pPr>
            <a:r>
              <a:rPr lang="en">
                <a:solidFill>
                  <a:srgbClr val="000000"/>
                </a:solidFill>
                <a:latin typeface="Times New Roman"/>
                <a:ea typeface="Times New Roman"/>
                <a:cs typeface="Times New Roman"/>
                <a:sym typeface="Times New Roman"/>
              </a:rPr>
              <a:t>Break down over time</a:t>
            </a:r>
            <a:endParaRPr>
              <a:solidFill>
                <a:srgbClr val="000000"/>
              </a:solidFill>
              <a:latin typeface="Times New Roman"/>
              <a:ea typeface="Times New Roman"/>
              <a:cs typeface="Times New Roman"/>
              <a:sym typeface="Times New Roman"/>
            </a:endParaRPr>
          </a:p>
          <a:p>
            <a:pPr marL="914400" lvl="1" indent="-317500" algn="l" rtl="0">
              <a:spcBef>
                <a:spcPts val="0"/>
              </a:spcBef>
              <a:spcAft>
                <a:spcPts val="0"/>
              </a:spcAft>
              <a:buClr>
                <a:srgbClr val="000000"/>
              </a:buClr>
              <a:buSzPts val="1400"/>
              <a:buFont typeface="Times New Roman"/>
              <a:buChar char="◆"/>
            </a:pPr>
            <a:r>
              <a:rPr lang="en">
                <a:solidFill>
                  <a:srgbClr val="000000"/>
                </a:solidFill>
                <a:latin typeface="Times New Roman"/>
                <a:ea typeface="Times New Roman"/>
                <a:cs typeface="Times New Roman"/>
                <a:sym typeface="Times New Roman"/>
              </a:rPr>
              <a:t>Trap in moisture, trapping heat </a:t>
            </a:r>
            <a:endParaRPr>
              <a:solidFill>
                <a:srgbClr val="000000"/>
              </a:solidFill>
              <a:latin typeface="Times New Roman"/>
              <a:ea typeface="Times New Roman"/>
              <a:cs typeface="Times New Roman"/>
              <a:sym typeface="Times New Roman"/>
            </a:endParaRPr>
          </a:p>
          <a:p>
            <a:pPr marL="457200" lvl="0" indent="-342900" algn="l" rtl="0">
              <a:spcBef>
                <a:spcPts val="0"/>
              </a:spcBef>
              <a:spcAft>
                <a:spcPts val="0"/>
              </a:spcAft>
              <a:buClr>
                <a:srgbClr val="000000"/>
              </a:buClr>
              <a:buSzPts val="1800"/>
              <a:buFont typeface="Times New Roman"/>
              <a:buChar char="➔"/>
            </a:pPr>
            <a:r>
              <a:rPr lang="en">
                <a:solidFill>
                  <a:srgbClr val="000000"/>
                </a:solidFill>
                <a:latin typeface="Times New Roman"/>
                <a:ea typeface="Times New Roman"/>
                <a:cs typeface="Times New Roman"/>
                <a:sym typeface="Times New Roman"/>
              </a:rPr>
              <a:t>Bob Cormia (Calabazas Cyclery):  lifespan of each part significantly reduced when left outside;</a:t>
            </a:r>
            <a:endParaRPr>
              <a:solidFill>
                <a:srgbClr val="000000"/>
              </a:solidFill>
              <a:latin typeface="Times New Roman"/>
              <a:ea typeface="Times New Roman"/>
              <a:cs typeface="Times New Roman"/>
              <a:sym typeface="Times New Roman"/>
            </a:endParaRPr>
          </a:p>
          <a:p>
            <a:pPr marL="914400" lvl="1" indent="-323850" algn="l" rtl="0">
              <a:spcBef>
                <a:spcPts val="0"/>
              </a:spcBef>
              <a:spcAft>
                <a:spcPts val="0"/>
              </a:spcAft>
              <a:buClr>
                <a:srgbClr val="000000"/>
              </a:buClr>
              <a:buSzPts val="1500"/>
              <a:buFont typeface="Times New Roman"/>
              <a:buChar char="◆"/>
            </a:pPr>
            <a:r>
              <a:rPr lang="en" sz="1500" b="1">
                <a:solidFill>
                  <a:srgbClr val="000000"/>
                </a:solidFill>
                <a:latin typeface="Times New Roman"/>
                <a:ea typeface="Times New Roman"/>
                <a:cs typeface="Times New Roman"/>
                <a:sym typeface="Times New Roman"/>
              </a:rPr>
              <a:t>Tires</a:t>
            </a:r>
            <a:r>
              <a:rPr lang="en" sz="1500">
                <a:solidFill>
                  <a:srgbClr val="000000"/>
                </a:solidFill>
                <a:latin typeface="Times New Roman"/>
                <a:ea typeface="Times New Roman"/>
                <a:cs typeface="Times New Roman"/>
                <a:sym typeface="Times New Roman"/>
              </a:rPr>
              <a:t>: 2 years</a:t>
            </a:r>
            <a:endParaRPr sz="1500">
              <a:solidFill>
                <a:srgbClr val="000000"/>
              </a:solidFill>
              <a:latin typeface="Times New Roman"/>
              <a:ea typeface="Times New Roman"/>
              <a:cs typeface="Times New Roman"/>
              <a:sym typeface="Times New Roman"/>
            </a:endParaRPr>
          </a:p>
          <a:p>
            <a:pPr marL="914400" lvl="1" indent="-323850" algn="l" rtl="0">
              <a:spcBef>
                <a:spcPts val="0"/>
              </a:spcBef>
              <a:spcAft>
                <a:spcPts val="0"/>
              </a:spcAft>
              <a:buClr>
                <a:srgbClr val="000000"/>
              </a:buClr>
              <a:buSzPts val="1500"/>
              <a:buFont typeface="Times New Roman"/>
              <a:buChar char="◆"/>
            </a:pPr>
            <a:r>
              <a:rPr lang="en" sz="1500" b="1">
                <a:solidFill>
                  <a:srgbClr val="000000"/>
                </a:solidFill>
                <a:latin typeface="Times New Roman"/>
                <a:ea typeface="Times New Roman"/>
                <a:cs typeface="Times New Roman"/>
                <a:sym typeface="Times New Roman"/>
              </a:rPr>
              <a:t>Handlebar grips</a:t>
            </a:r>
            <a:r>
              <a:rPr lang="en" sz="1500">
                <a:solidFill>
                  <a:srgbClr val="000000"/>
                </a:solidFill>
                <a:latin typeface="Times New Roman"/>
                <a:ea typeface="Times New Roman"/>
                <a:cs typeface="Times New Roman"/>
                <a:sym typeface="Times New Roman"/>
              </a:rPr>
              <a:t>: 1 year</a:t>
            </a:r>
            <a:endParaRPr sz="1500">
              <a:solidFill>
                <a:srgbClr val="000000"/>
              </a:solidFill>
              <a:latin typeface="Times New Roman"/>
              <a:ea typeface="Times New Roman"/>
              <a:cs typeface="Times New Roman"/>
              <a:sym typeface="Times New Roman"/>
            </a:endParaRPr>
          </a:p>
          <a:p>
            <a:pPr marL="914400" lvl="1" indent="-323850" algn="l" rtl="0">
              <a:spcBef>
                <a:spcPts val="0"/>
              </a:spcBef>
              <a:spcAft>
                <a:spcPts val="0"/>
              </a:spcAft>
              <a:buClr>
                <a:srgbClr val="000000"/>
              </a:buClr>
              <a:buSzPts val="1500"/>
              <a:buFont typeface="Times New Roman"/>
              <a:buChar char="◆"/>
            </a:pPr>
            <a:r>
              <a:rPr lang="en" sz="1500" b="1">
                <a:solidFill>
                  <a:srgbClr val="000000"/>
                </a:solidFill>
                <a:latin typeface="Times New Roman"/>
                <a:ea typeface="Times New Roman"/>
                <a:cs typeface="Times New Roman"/>
                <a:sym typeface="Times New Roman"/>
              </a:rPr>
              <a:t>Chains, freewheel/cassette and chainrings</a:t>
            </a:r>
            <a:r>
              <a:rPr lang="en" sz="1500">
                <a:solidFill>
                  <a:srgbClr val="000000"/>
                </a:solidFill>
                <a:latin typeface="Times New Roman"/>
                <a:ea typeface="Times New Roman"/>
                <a:cs typeface="Times New Roman"/>
                <a:sym typeface="Times New Roman"/>
              </a:rPr>
              <a:t>: 1 winter/rainy season</a:t>
            </a:r>
            <a:endParaRPr sz="1500">
              <a:solidFill>
                <a:srgbClr val="000000"/>
              </a:solidFill>
              <a:latin typeface="Times New Roman"/>
              <a:ea typeface="Times New Roman"/>
              <a:cs typeface="Times New Roman"/>
              <a:sym typeface="Times New Roman"/>
            </a:endParaRPr>
          </a:p>
          <a:p>
            <a:pPr marL="914400" lvl="1" indent="-323850" algn="l" rtl="0">
              <a:spcBef>
                <a:spcPts val="0"/>
              </a:spcBef>
              <a:spcAft>
                <a:spcPts val="0"/>
              </a:spcAft>
              <a:buClr>
                <a:srgbClr val="000000"/>
              </a:buClr>
              <a:buSzPts val="1500"/>
              <a:buFont typeface="Times New Roman"/>
              <a:buChar char="◆"/>
            </a:pPr>
            <a:r>
              <a:rPr lang="en" sz="1500" b="1">
                <a:solidFill>
                  <a:srgbClr val="000000"/>
                </a:solidFill>
                <a:latin typeface="Times New Roman"/>
                <a:ea typeface="Times New Roman"/>
                <a:cs typeface="Times New Roman"/>
                <a:sym typeface="Times New Roman"/>
              </a:rPr>
              <a:t>Brakes</a:t>
            </a:r>
            <a:r>
              <a:rPr lang="en" sz="1500">
                <a:solidFill>
                  <a:srgbClr val="000000"/>
                </a:solidFill>
                <a:latin typeface="Times New Roman"/>
                <a:ea typeface="Times New Roman"/>
                <a:cs typeface="Times New Roman"/>
                <a:sym typeface="Times New Roman"/>
              </a:rPr>
              <a:t>: 1 rainy season</a:t>
            </a:r>
            <a:endParaRPr sz="1500">
              <a:solidFill>
                <a:srgbClr val="000000"/>
              </a:solidFill>
              <a:latin typeface="Times New Roman"/>
              <a:ea typeface="Times New Roman"/>
              <a:cs typeface="Times New Roman"/>
              <a:sym typeface="Times New Roman"/>
            </a:endParaRPr>
          </a:p>
          <a:p>
            <a:pPr marL="914400" lvl="1" indent="-323850" algn="l" rtl="0">
              <a:spcBef>
                <a:spcPts val="0"/>
              </a:spcBef>
              <a:spcAft>
                <a:spcPts val="0"/>
              </a:spcAft>
              <a:buClr>
                <a:srgbClr val="000000"/>
              </a:buClr>
              <a:buSzPts val="1500"/>
              <a:buFont typeface="Times New Roman"/>
              <a:buChar char="◆"/>
            </a:pPr>
            <a:r>
              <a:rPr lang="en" sz="1500" b="1">
                <a:solidFill>
                  <a:srgbClr val="000000"/>
                </a:solidFill>
                <a:latin typeface="Times New Roman"/>
                <a:ea typeface="Times New Roman"/>
                <a:cs typeface="Times New Roman"/>
                <a:sym typeface="Times New Roman"/>
              </a:rPr>
              <a:t>Seats:</a:t>
            </a:r>
            <a:r>
              <a:rPr lang="en" sz="1500">
                <a:solidFill>
                  <a:srgbClr val="000000"/>
                </a:solidFill>
                <a:latin typeface="Times New Roman"/>
                <a:ea typeface="Times New Roman"/>
                <a:cs typeface="Times New Roman"/>
                <a:sym typeface="Times New Roman"/>
              </a:rPr>
              <a:t> 2 years</a:t>
            </a:r>
            <a:endParaRPr sz="1500">
              <a:solidFill>
                <a:srgbClr val="000000"/>
              </a:solidFill>
              <a:latin typeface="Times New Roman"/>
              <a:ea typeface="Times New Roman"/>
              <a:cs typeface="Times New Roman"/>
              <a:sym typeface="Times New Roman"/>
            </a:endParaRPr>
          </a:p>
          <a:p>
            <a:pPr marL="457200" lvl="0" indent="0" algn="l" rtl="0">
              <a:spcBef>
                <a:spcPts val="1600"/>
              </a:spcBef>
              <a:spcAft>
                <a:spcPts val="1600"/>
              </a:spcAft>
              <a:buNone/>
            </a:pPr>
            <a:endParaRPr>
              <a:solidFill>
                <a:srgbClr val="000000"/>
              </a:solidFill>
              <a:latin typeface="Times New Roman"/>
              <a:ea typeface="Times New Roman"/>
              <a:cs typeface="Times New Roman"/>
              <a:sym typeface="Times New Roman"/>
            </a:endParaRPr>
          </a:p>
        </p:txBody>
      </p:sp>
      <p:pic>
        <p:nvPicPr>
          <p:cNvPr id="238" name="Google Shape;238;p26"/>
          <p:cNvPicPr preferRelativeResize="0"/>
          <p:nvPr/>
        </p:nvPicPr>
        <p:blipFill>
          <a:blip r:embed="rId3">
            <a:alphaModFix/>
          </a:blip>
          <a:stretch>
            <a:fillRect/>
          </a:stretch>
        </p:blipFill>
        <p:spPr>
          <a:xfrm>
            <a:off x="180650" y="152400"/>
            <a:ext cx="4914900" cy="65532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242"/>
        <p:cNvGrpSpPr/>
        <p:nvPr/>
      </p:nvGrpSpPr>
      <p:grpSpPr>
        <a:xfrm>
          <a:off x="0" y="0"/>
          <a:ext cx="0" cy="0"/>
          <a:chOff x="0" y="0"/>
          <a:chExt cx="0" cy="0"/>
        </a:xfrm>
      </p:grpSpPr>
      <p:sp>
        <p:nvSpPr>
          <p:cNvPr id="243" name="Google Shape;243;p27"/>
          <p:cNvSpPr txBox="1">
            <a:spLocks noGrp="1"/>
          </p:cNvSpPr>
          <p:nvPr>
            <p:ph type="title"/>
          </p:nvPr>
        </p:nvSpPr>
        <p:spPr>
          <a:xfrm>
            <a:off x="311700" y="236467"/>
            <a:ext cx="8520600" cy="763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b="1">
                <a:solidFill>
                  <a:srgbClr val="000000"/>
                </a:solidFill>
                <a:latin typeface="Century Gothic"/>
                <a:ea typeface="Century Gothic"/>
                <a:cs typeface="Century Gothic"/>
                <a:sym typeface="Century Gothic"/>
              </a:rPr>
              <a:t>Breakdown of Costs</a:t>
            </a:r>
            <a:endParaRPr sz="4800" b="1">
              <a:solidFill>
                <a:srgbClr val="000000"/>
              </a:solidFill>
              <a:latin typeface="Century Gothic"/>
              <a:ea typeface="Century Gothic"/>
              <a:cs typeface="Century Gothic"/>
              <a:sym typeface="Century Gothic"/>
            </a:endParaRPr>
          </a:p>
        </p:txBody>
      </p:sp>
      <p:graphicFrame>
        <p:nvGraphicFramePr>
          <p:cNvPr id="244" name="Google Shape;244;p27"/>
          <p:cNvGraphicFramePr/>
          <p:nvPr/>
        </p:nvGraphicFramePr>
        <p:xfrm>
          <a:off x="311725" y="1307375"/>
          <a:ext cx="3000000" cy="3000000"/>
        </p:xfrm>
        <a:graphic>
          <a:graphicData uri="http://schemas.openxmlformats.org/drawingml/2006/table">
            <a:tbl>
              <a:tblPr>
                <a:noFill/>
                <a:tableStyleId>{F20B1394-7465-45C7-AA6A-03B7963736C5}</a:tableStyleId>
              </a:tblPr>
              <a:tblGrid>
                <a:gridCol w="2187925">
                  <a:extLst>
                    <a:ext uri="{9D8B030D-6E8A-4147-A177-3AD203B41FA5}">
                      <a16:colId xmlns:a16="http://schemas.microsoft.com/office/drawing/2014/main" val="20000"/>
                    </a:ext>
                  </a:extLst>
                </a:gridCol>
                <a:gridCol w="1999100">
                  <a:extLst>
                    <a:ext uri="{9D8B030D-6E8A-4147-A177-3AD203B41FA5}">
                      <a16:colId xmlns:a16="http://schemas.microsoft.com/office/drawing/2014/main" val="20001"/>
                    </a:ext>
                  </a:extLst>
                </a:gridCol>
                <a:gridCol w="1999100">
                  <a:extLst>
                    <a:ext uri="{9D8B030D-6E8A-4147-A177-3AD203B41FA5}">
                      <a16:colId xmlns:a16="http://schemas.microsoft.com/office/drawing/2014/main" val="20002"/>
                    </a:ext>
                  </a:extLst>
                </a:gridCol>
                <a:gridCol w="1999100">
                  <a:extLst>
                    <a:ext uri="{9D8B030D-6E8A-4147-A177-3AD203B41FA5}">
                      <a16:colId xmlns:a16="http://schemas.microsoft.com/office/drawing/2014/main" val="20003"/>
                    </a:ext>
                  </a:extLst>
                </a:gridCol>
              </a:tblGrid>
              <a:tr h="503625">
                <a:tc>
                  <a:txBody>
                    <a:bodyPr/>
                    <a:lstStyle/>
                    <a:p>
                      <a:pPr marL="0" lvl="0" indent="0" algn="ctr" rtl="0">
                        <a:spcBef>
                          <a:spcPts val="0"/>
                        </a:spcBef>
                        <a:spcAft>
                          <a:spcPts val="0"/>
                        </a:spcAft>
                        <a:buNone/>
                      </a:pPr>
                      <a:r>
                        <a:rPr lang="en" sz="1800" b="1">
                          <a:solidFill>
                            <a:srgbClr val="FFFFFF"/>
                          </a:solidFill>
                          <a:latin typeface="Times New Roman"/>
                          <a:ea typeface="Times New Roman"/>
                          <a:cs typeface="Times New Roman"/>
                          <a:sym typeface="Times New Roman"/>
                        </a:rPr>
                        <a:t>Item</a:t>
                      </a:r>
                      <a:endParaRPr sz="1800" b="1">
                        <a:solidFill>
                          <a:srgbClr val="FFFFFF"/>
                        </a:solidFill>
                        <a:latin typeface="Times New Roman"/>
                        <a:ea typeface="Times New Roman"/>
                        <a:cs typeface="Times New Roman"/>
                        <a:sym typeface="Times New Roman"/>
                      </a:endParaRPr>
                    </a:p>
                  </a:txBody>
                  <a:tcPr marL="91425" marR="91425" marT="91425" marB="91425" anchor="ctr">
                    <a:lnL w="38100" cap="flat" cmpd="sng">
                      <a:solidFill>
                        <a:srgbClr val="000000"/>
                      </a:solidFill>
                      <a:prstDash val="solid"/>
                      <a:round/>
                      <a:headEnd type="none" w="sm" len="sm"/>
                      <a:tailEnd type="none" w="sm" len="sm"/>
                    </a:lnL>
                    <a:lnR w="28575" cap="flat" cmpd="sng">
                      <a:solidFill>
                        <a:srgbClr val="EFEFEF"/>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000000"/>
                    </a:solidFill>
                  </a:tcPr>
                </a:tc>
                <a:tc>
                  <a:txBody>
                    <a:bodyPr/>
                    <a:lstStyle/>
                    <a:p>
                      <a:pPr marL="0" lvl="0" indent="0" algn="ctr" rtl="0">
                        <a:spcBef>
                          <a:spcPts val="0"/>
                        </a:spcBef>
                        <a:spcAft>
                          <a:spcPts val="0"/>
                        </a:spcAft>
                        <a:buNone/>
                      </a:pPr>
                      <a:r>
                        <a:rPr lang="en" sz="1800" b="1">
                          <a:solidFill>
                            <a:srgbClr val="FFFFFF"/>
                          </a:solidFill>
                          <a:latin typeface="Times New Roman"/>
                          <a:ea typeface="Times New Roman"/>
                          <a:cs typeface="Times New Roman"/>
                          <a:sym typeface="Times New Roman"/>
                        </a:rPr>
                        <a:t>Price**</a:t>
                      </a:r>
                      <a:endParaRPr sz="1800" b="1">
                        <a:solidFill>
                          <a:srgbClr val="FFFFFF"/>
                        </a:solidFill>
                        <a:latin typeface="Times New Roman"/>
                        <a:ea typeface="Times New Roman"/>
                        <a:cs typeface="Times New Roman"/>
                        <a:sym typeface="Times New Roman"/>
                      </a:endParaRPr>
                    </a:p>
                  </a:txBody>
                  <a:tcPr marL="91425" marR="91425" marT="91425" marB="91425" anchor="ctr">
                    <a:lnL w="28575" cap="flat" cmpd="sng">
                      <a:solidFill>
                        <a:srgbClr val="EFEFEF"/>
                      </a:solidFill>
                      <a:prstDash val="solid"/>
                      <a:round/>
                      <a:headEnd type="none" w="sm" len="sm"/>
                      <a:tailEnd type="none" w="sm" len="sm"/>
                    </a:lnL>
                    <a:lnR w="38100" cap="flat" cmpd="sng">
                      <a:solidFill>
                        <a:srgbClr val="D9D9D9"/>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000000"/>
                    </a:solidFill>
                  </a:tcPr>
                </a:tc>
                <a:tc>
                  <a:txBody>
                    <a:bodyPr/>
                    <a:lstStyle/>
                    <a:p>
                      <a:pPr marL="0" lvl="0" indent="0" algn="ctr" rtl="0">
                        <a:spcBef>
                          <a:spcPts val="0"/>
                        </a:spcBef>
                        <a:spcAft>
                          <a:spcPts val="0"/>
                        </a:spcAft>
                        <a:buNone/>
                      </a:pPr>
                      <a:r>
                        <a:rPr lang="en" sz="1800" b="1">
                          <a:solidFill>
                            <a:srgbClr val="FFFFFF"/>
                          </a:solidFill>
                          <a:latin typeface="Times New Roman"/>
                          <a:ea typeface="Times New Roman"/>
                          <a:cs typeface="Times New Roman"/>
                          <a:sym typeface="Times New Roman"/>
                        </a:rPr>
                        <a:t>Replacement Frequency</a:t>
                      </a:r>
                      <a:endParaRPr sz="1800" b="1">
                        <a:solidFill>
                          <a:srgbClr val="FFFFFF"/>
                        </a:solidFill>
                        <a:highlight>
                          <a:srgbClr val="000000"/>
                        </a:highlight>
                        <a:latin typeface="Times New Roman"/>
                        <a:ea typeface="Times New Roman"/>
                        <a:cs typeface="Times New Roman"/>
                        <a:sym typeface="Times New Roman"/>
                      </a:endParaRPr>
                    </a:p>
                  </a:txBody>
                  <a:tcPr marL="91425" marR="91425" marT="91425" marB="91425" anchor="ctr">
                    <a:lnL w="38100" cap="flat" cmpd="sng">
                      <a:solidFill>
                        <a:srgbClr val="D9D9D9"/>
                      </a:solidFill>
                      <a:prstDash val="solid"/>
                      <a:round/>
                      <a:headEnd type="none" w="sm" len="sm"/>
                      <a:tailEnd type="none" w="sm" len="sm"/>
                    </a:lnL>
                    <a:lnR w="38100" cap="flat" cmpd="sng">
                      <a:solidFill>
                        <a:srgbClr val="D9D9D9"/>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000000"/>
                    </a:solidFill>
                  </a:tcPr>
                </a:tc>
                <a:tc>
                  <a:txBody>
                    <a:bodyPr/>
                    <a:lstStyle/>
                    <a:p>
                      <a:pPr marL="0" lvl="0" indent="0" algn="ctr" rtl="0">
                        <a:spcBef>
                          <a:spcPts val="0"/>
                        </a:spcBef>
                        <a:spcAft>
                          <a:spcPts val="0"/>
                        </a:spcAft>
                        <a:buNone/>
                      </a:pPr>
                      <a:r>
                        <a:rPr lang="en" sz="1800" b="1">
                          <a:solidFill>
                            <a:srgbClr val="FFFFFF"/>
                          </a:solidFill>
                          <a:latin typeface="Times New Roman"/>
                          <a:ea typeface="Times New Roman"/>
                          <a:cs typeface="Times New Roman"/>
                          <a:sym typeface="Times New Roman"/>
                        </a:rPr>
                        <a:t>Total Cost after </a:t>
                      </a:r>
                      <a:endParaRPr sz="1800" b="1">
                        <a:solidFill>
                          <a:srgbClr val="FFFFFF"/>
                        </a:solidFill>
                        <a:latin typeface="Times New Roman"/>
                        <a:ea typeface="Times New Roman"/>
                        <a:cs typeface="Times New Roman"/>
                        <a:sym typeface="Times New Roman"/>
                      </a:endParaRPr>
                    </a:p>
                    <a:p>
                      <a:pPr marL="0" lvl="0" indent="0" algn="ctr" rtl="0">
                        <a:spcBef>
                          <a:spcPts val="0"/>
                        </a:spcBef>
                        <a:spcAft>
                          <a:spcPts val="0"/>
                        </a:spcAft>
                        <a:buNone/>
                      </a:pPr>
                      <a:r>
                        <a:rPr lang="en" sz="1800" b="1">
                          <a:solidFill>
                            <a:srgbClr val="FFFFFF"/>
                          </a:solidFill>
                          <a:latin typeface="Times New Roman"/>
                          <a:ea typeface="Times New Roman"/>
                          <a:cs typeface="Times New Roman"/>
                          <a:sym typeface="Times New Roman"/>
                        </a:rPr>
                        <a:t>2 years </a:t>
                      </a:r>
                      <a:endParaRPr sz="1800" b="1">
                        <a:solidFill>
                          <a:srgbClr val="FFFFFF"/>
                        </a:solidFill>
                        <a:latin typeface="Times New Roman"/>
                        <a:ea typeface="Times New Roman"/>
                        <a:cs typeface="Times New Roman"/>
                        <a:sym typeface="Times New Roman"/>
                      </a:endParaRPr>
                    </a:p>
                  </a:txBody>
                  <a:tcPr marL="91425" marR="91425" marT="91425" marB="91425" anchor="ctr">
                    <a:lnL w="38100" cap="flat" cmpd="sng">
                      <a:solidFill>
                        <a:srgbClr val="D9D9D9"/>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000000"/>
                    </a:solidFill>
                  </a:tcPr>
                </a:tc>
                <a:extLst>
                  <a:ext uri="{0D108BD9-81ED-4DB2-BD59-A6C34878D82A}">
                    <a16:rowId xmlns:a16="http://schemas.microsoft.com/office/drawing/2014/main" val="10000"/>
                  </a:ext>
                </a:extLst>
              </a:tr>
              <a:tr h="580950">
                <a:tc>
                  <a:txBody>
                    <a:bodyPr/>
                    <a:lstStyle/>
                    <a:p>
                      <a:pPr marL="0" lvl="0" indent="0" algn="l" rtl="0">
                        <a:spcBef>
                          <a:spcPts val="0"/>
                        </a:spcBef>
                        <a:spcAft>
                          <a:spcPts val="0"/>
                        </a:spcAft>
                        <a:buNone/>
                      </a:pPr>
                      <a:r>
                        <a:rPr lang="en" sz="1800">
                          <a:latin typeface="Times New Roman"/>
                          <a:ea typeface="Times New Roman"/>
                          <a:cs typeface="Times New Roman"/>
                          <a:sym typeface="Times New Roman"/>
                        </a:rPr>
                        <a:t>Handlebar grips</a:t>
                      </a:r>
                      <a:endParaRPr sz="1800">
                        <a:latin typeface="Times New Roman"/>
                        <a:ea typeface="Times New Roman"/>
                        <a:cs typeface="Times New Roman"/>
                        <a:sym typeface="Times New Roman"/>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Times New Roman"/>
                          <a:ea typeface="Times New Roman"/>
                          <a:cs typeface="Times New Roman"/>
                          <a:sym typeface="Times New Roman"/>
                        </a:rPr>
                        <a:t>$15.99</a:t>
                      </a:r>
                      <a:endParaRPr sz="1800">
                        <a:latin typeface="Times New Roman"/>
                        <a:ea typeface="Times New Roman"/>
                        <a:cs typeface="Times New Roman"/>
                        <a:sym typeface="Times New Roman"/>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Times New Roman"/>
                          <a:ea typeface="Times New Roman"/>
                          <a:cs typeface="Times New Roman"/>
                          <a:sym typeface="Times New Roman"/>
                        </a:rPr>
                        <a:t>1 year</a:t>
                      </a:r>
                      <a:endParaRPr sz="1800">
                        <a:latin typeface="Times New Roman"/>
                        <a:ea typeface="Times New Roman"/>
                        <a:cs typeface="Times New Roman"/>
                        <a:sym typeface="Times New Roman"/>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Times New Roman"/>
                          <a:ea typeface="Times New Roman"/>
                          <a:cs typeface="Times New Roman"/>
                          <a:sym typeface="Times New Roman"/>
                        </a:rPr>
                        <a:t>$1918.80</a:t>
                      </a:r>
                      <a:endParaRPr sz="1800">
                        <a:latin typeface="Times New Roman"/>
                        <a:ea typeface="Times New Roman"/>
                        <a:cs typeface="Times New Roman"/>
                        <a:sym typeface="Times New Roman"/>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580950">
                <a:tc>
                  <a:txBody>
                    <a:bodyPr/>
                    <a:lstStyle/>
                    <a:p>
                      <a:pPr marL="0" lvl="0" indent="0" algn="l" rtl="0">
                        <a:spcBef>
                          <a:spcPts val="0"/>
                        </a:spcBef>
                        <a:spcAft>
                          <a:spcPts val="0"/>
                        </a:spcAft>
                        <a:buNone/>
                      </a:pPr>
                      <a:r>
                        <a:rPr lang="en" sz="1800">
                          <a:latin typeface="Times New Roman"/>
                          <a:ea typeface="Times New Roman"/>
                          <a:cs typeface="Times New Roman"/>
                          <a:sym typeface="Times New Roman"/>
                        </a:rPr>
                        <a:t>Seats</a:t>
                      </a:r>
                      <a:endParaRPr sz="1800">
                        <a:latin typeface="Times New Roman"/>
                        <a:ea typeface="Times New Roman"/>
                        <a:cs typeface="Times New Roman"/>
                        <a:sym typeface="Times New Roman"/>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Times New Roman"/>
                          <a:ea typeface="Times New Roman"/>
                          <a:cs typeface="Times New Roman"/>
                          <a:sym typeface="Times New Roman"/>
                        </a:rPr>
                        <a:t>$34.99</a:t>
                      </a:r>
                      <a:endParaRPr sz="1800">
                        <a:latin typeface="Times New Roman"/>
                        <a:ea typeface="Times New Roman"/>
                        <a:cs typeface="Times New Roman"/>
                        <a:sym typeface="Times New Roman"/>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Times New Roman"/>
                          <a:ea typeface="Times New Roman"/>
                          <a:cs typeface="Times New Roman"/>
                          <a:sym typeface="Times New Roman"/>
                        </a:rPr>
                        <a:t>2 years</a:t>
                      </a:r>
                      <a:endParaRPr sz="1800">
                        <a:latin typeface="Times New Roman"/>
                        <a:ea typeface="Times New Roman"/>
                        <a:cs typeface="Times New Roman"/>
                        <a:sym typeface="Times New Roman"/>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Times New Roman"/>
                          <a:ea typeface="Times New Roman"/>
                          <a:cs typeface="Times New Roman"/>
                          <a:sym typeface="Times New Roman"/>
                        </a:rPr>
                        <a:t>$2099.40</a:t>
                      </a:r>
                      <a:endParaRPr sz="1800">
                        <a:latin typeface="Times New Roman"/>
                        <a:ea typeface="Times New Roman"/>
                        <a:cs typeface="Times New Roman"/>
                        <a:sym typeface="Times New Roman"/>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580950">
                <a:tc>
                  <a:txBody>
                    <a:bodyPr/>
                    <a:lstStyle/>
                    <a:p>
                      <a:pPr marL="0" lvl="0" indent="0" algn="l" rtl="0">
                        <a:spcBef>
                          <a:spcPts val="0"/>
                        </a:spcBef>
                        <a:spcAft>
                          <a:spcPts val="0"/>
                        </a:spcAft>
                        <a:buNone/>
                      </a:pPr>
                      <a:r>
                        <a:rPr lang="en" sz="1800">
                          <a:latin typeface="Times New Roman"/>
                          <a:ea typeface="Times New Roman"/>
                          <a:cs typeface="Times New Roman"/>
                          <a:sym typeface="Times New Roman"/>
                        </a:rPr>
                        <a:t>Chains</a:t>
                      </a:r>
                      <a:endParaRPr sz="1800">
                        <a:latin typeface="Times New Roman"/>
                        <a:ea typeface="Times New Roman"/>
                        <a:cs typeface="Times New Roman"/>
                        <a:sym typeface="Times New Roman"/>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Times New Roman"/>
                          <a:ea typeface="Times New Roman"/>
                          <a:cs typeface="Times New Roman"/>
                          <a:sym typeface="Times New Roman"/>
                        </a:rPr>
                        <a:t>$49.98</a:t>
                      </a:r>
                      <a:endParaRPr sz="1800">
                        <a:latin typeface="Times New Roman"/>
                        <a:ea typeface="Times New Roman"/>
                        <a:cs typeface="Times New Roman"/>
                        <a:sym typeface="Times New Roman"/>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Times New Roman"/>
                          <a:ea typeface="Times New Roman"/>
                          <a:cs typeface="Times New Roman"/>
                          <a:sym typeface="Times New Roman"/>
                        </a:rPr>
                        <a:t>1 rainy season</a:t>
                      </a:r>
                      <a:endParaRPr sz="1800">
                        <a:latin typeface="Times New Roman"/>
                        <a:ea typeface="Times New Roman"/>
                        <a:cs typeface="Times New Roman"/>
                        <a:sym typeface="Times New Roman"/>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Times New Roman"/>
                          <a:ea typeface="Times New Roman"/>
                          <a:cs typeface="Times New Roman"/>
                          <a:sym typeface="Times New Roman"/>
                        </a:rPr>
                        <a:t>$5997.60</a:t>
                      </a:r>
                      <a:endParaRPr sz="1800">
                        <a:latin typeface="Times New Roman"/>
                        <a:ea typeface="Times New Roman"/>
                        <a:cs typeface="Times New Roman"/>
                        <a:sym typeface="Times New Roman"/>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580950">
                <a:tc>
                  <a:txBody>
                    <a:bodyPr/>
                    <a:lstStyle/>
                    <a:p>
                      <a:pPr marL="0" lvl="0" indent="0" algn="l" rtl="0">
                        <a:spcBef>
                          <a:spcPts val="0"/>
                        </a:spcBef>
                        <a:spcAft>
                          <a:spcPts val="0"/>
                        </a:spcAft>
                        <a:buNone/>
                      </a:pPr>
                      <a:r>
                        <a:rPr lang="en" sz="1800">
                          <a:latin typeface="Times New Roman"/>
                          <a:ea typeface="Times New Roman"/>
                          <a:cs typeface="Times New Roman"/>
                          <a:sym typeface="Times New Roman"/>
                        </a:rPr>
                        <a:t>Tires</a:t>
                      </a:r>
                      <a:endParaRPr sz="1800">
                        <a:latin typeface="Times New Roman"/>
                        <a:ea typeface="Times New Roman"/>
                        <a:cs typeface="Times New Roman"/>
                        <a:sym typeface="Times New Roman"/>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Times New Roman"/>
                          <a:ea typeface="Times New Roman"/>
                          <a:cs typeface="Times New Roman"/>
                          <a:sym typeface="Times New Roman"/>
                        </a:rPr>
                        <a:t>$43.99</a:t>
                      </a:r>
                      <a:endParaRPr sz="1800">
                        <a:latin typeface="Times New Roman"/>
                        <a:ea typeface="Times New Roman"/>
                        <a:cs typeface="Times New Roman"/>
                        <a:sym typeface="Times New Roman"/>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Times New Roman"/>
                          <a:ea typeface="Times New Roman"/>
                          <a:cs typeface="Times New Roman"/>
                          <a:sym typeface="Times New Roman"/>
                        </a:rPr>
                        <a:t>2 years</a:t>
                      </a:r>
                      <a:endParaRPr sz="1800">
                        <a:latin typeface="Times New Roman"/>
                        <a:ea typeface="Times New Roman"/>
                        <a:cs typeface="Times New Roman"/>
                        <a:sym typeface="Times New Roman"/>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Times New Roman"/>
                          <a:ea typeface="Times New Roman"/>
                          <a:cs typeface="Times New Roman"/>
                          <a:sym typeface="Times New Roman"/>
                        </a:rPr>
                        <a:t>$2639.40</a:t>
                      </a:r>
                      <a:endParaRPr sz="1800">
                        <a:latin typeface="Times New Roman"/>
                        <a:ea typeface="Times New Roman"/>
                        <a:cs typeface="Times New Roman"/>
                        <a:sym typeface="Times New Roman"/>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245" name="Google Shape;245;p27"/>
          <p:cNvSpPr txBox="1"/>
          <p:nvPr/>
        </p:nvSpPr>
        <p:spPr>
          <a:xfrm>
            <a:off x="131388" y="6131150"/>
            <a:ext cx="8881200" cy="30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Times New Roman"/>
                <a:ea typeface="Times New Roman"/>
                <a:cs typeface="Times New Roman"/>
                <a:sym typeface="Times New Roman"/>
              </a:rPr>
              <a:t>**Prices based on the most recent purchase of supplies made on June 28th, 2019.</a:t>
            </a:r>
            <a:endParaRPr sz="1800">
              <a:latin typeface="Times New Roman"/>
              <a:ea typeface="Times New Roman"/>
              <a:cs typeface="Times New Roman"/>
              <a:sym typeface="Times New Roman"/>
            </a:endParaRPr>
          </a:p>
          <a:p>
            <a:pPr marL="0" lvl="0" indent="0" algn="l" rtl="0">
              <a:spcBef>
                <a:spcPts val="0"/>
              </a:spcBef>
              <a:spcAft>
                <a:spcPts val="0"/>
              </a:spcAft>
              <a:buNone/>
            </a:pPr>
            <a:r>
              <a:rPr lang="en">
                <a:solidFill>
                  <a:srgbClr val="222222"/>
                </a:solidFill>
                <a:highlight>
                  <a:srgbClr val="FFFFFF"/>
                </a:highlight>
                <a:latin typeface="Roboto"/>
                <a:ea typeface="Roboto"/>
                <a:cs typeface="Roboto"/>
                <a:sym typeface="Roboto"/>
              </a:rPr>
              <a:t>✞</a:t>
            </a:r>
            <a:r>
              <a:rPr lang="en">
                <a:latin typeface="Times New Roman"/>
                <a:ea typeface="Times New Roman"/>
                <a:cs typeface="Times New Roman"/>
                <a:sym typeface="Times New Roman"/>
              </a:rPr>
              <a:t> According to our mechanic from Calabazas Cyclery</a:t>
            </a:r>
            <a:endParaRPr>
              <a:latin typeface="Times New Roman"/>
              <a:ea typeface="Times New Roman"/>
              <a:cs typeface="Times New Roman"/>
              <a:sym typeface="Times New Roman"/>
            </a:endParaRPr>
          </a:p>
        </p:txBody>
      </p:sp>
      <p:sp>
        <p:nvSpPr>
          <p:cNvPr id="246" name="Google Shape;246;p27"/>
          <p:cNvSpPr txBox="1"/>
          <p:nvPr/>
        </p:nvSpPr>
        <p:spPr>
          <a:xfrm>
            <a:off x="658875" y="4425213"/>
            <a:ext cx="7266600" cy="55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i="1">
                <a:latin typeface="Times New Roman"/>
                <a:ea typeface="Times New Roman"/>
                <a:cs typeface="Times New Roman"/>
                <a:sym typeface="Times New Roman"/>
              </a:rPr>
              <a:t>60 bikes x </a:t>
            </a:r>
            <a:r>
              <a:rPr lang="en" sz="2400" b="1" i="1">
                <a:solidFill>
                  <a:srgbClr val="0000FF"/>
                </a:solidFill>
                <a:latin typeface="Times New Roman"/>
                <a:ea typeface="Times New Roman"/>
                <a:cs typeface="Times New Roman"/>
                <a:sym typeface="Times New Roman"/>
              </a:rPr>
              <a:t>Part</a:t>
            </a:r>
            <a:r>
              <a:rPr lang="en" sz="2400" b="1" i="1">
                <a:latin typeface="Times New Roman"/>
                <a:ea typeface="Times New Roman"/>
                <a:cs typeface="Times New Roman"/>
                <a:sym typeface="Times New Roman"/>
              </a:rPr>
              <a:t> x </a:t>
            </a:r>
            <a:r>
              <a:rPr lang="en" sz="2400" b="1" i="1">
                <a:solidFill>
                  <a:srgbClr val="9900FF"/>
                </a:solidFill>
                <a:latin typeface="Times New Roman"/>
                <a:ea typeface="Times New Roman"/>
                <a:cs typeface="Times New Roman"/>
                <a:sym typeface="Times New Roman"/>
              </a:rPr>
              <a:t>Replacement Frequency</a:t>
            </a:r>
            <a:r>
              <a:rPr lang="en" sz="2400" b="1" i="1">
                <a:latin typeface="Times New Roman"/>
                <a:ea typeface="Times New Roman"/>
                <a:cs typeface="Times New Roman"/>
                <a:sym typeface="Times New Roman"/>
              </a:rPr>
              <a:t> = </a:t>
            </a:r>
            <a:r>
              <a:rPr lang="en" sz="2400" b="1" i="1">
                <a:solidFill>
                  <a:srgbClr val="FF0000"/>
                </a:solidFill>
                <a:latin typeface="Times New Roman"/>
                <a:ea typeface="Times New Roman"/>
                <a:cs typeface="Times New Roman"/>
                <a:sym typeface="Times New Roman"/>
              </a:rPr>
              <a:t>Total Cost</a:t>
            </a:r>
            <a:endParaRPr sz="2400" b="1" i="1">
              <a:solidFill>
                <a:srgbClr val="FF0000"/>
              </a:solidFill>
              <a:latin typeface="Times New Roman"/>
              <a:ea typeface="Times New Roman"/>
              <a:cs typeface="Times New Roman"/>
              <a:sym typeface="Times New Roman"/>
            </a:endParaRPr>
          </a:p>
        </p:txBody>
      </p:sp>
      <p:sp>
        <p:nvSpPr>
          <p:cNvPr id="247" name="Google Shape;247;p27"/>
          <p:cNvSpPr txBox="1"/>
          <p:nvPr/>
        </p:nvSpPr>
        <p:spPr>
          <a:xfrm>
            <a:off x="1632175" y="5278188"/>
            <a:ext cx="5544300" cy="5511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dk1"/>
                </a:solidFill>
                <a:latin typeface="Times New Roman"/>
                <a:ea typeface="Times New Roman"/>
                <a:cs typeface="Times New Roman"/>
                <a:sym typeface="Times New Roman"/>
              </a:rPr>
              <a:t>Total</a:t>
            </a:r>
            <a:r>
              <a:rPr lang="en" sz="2400">
                <a:solidFill>
                  <a:schemeClr val="dk1"/>
                </a:solidFill>
                <a:latin typeface="Times New Roman"/>
                <a:ea typeface="Times New Roman"/>
                <a:cs typeface="Times New Roman"/>
                <a:sym typeface="Times New Roman"/>
              </a:rPr>
              <a:t> </a:t>
            </a:r>
            <a:r>
              <a:rPr lang="en" sz="2400" b="1">
                <a:solidFill>
                  <a:schemeClr val="dk1"/>
                </a:solidFill>
                <a:latin typeface="Times New Roman"/>
                <a:ea typeface="Times New Roman"/>
                <a:cs typeface="Times New Roman"/>
                <a:sym typeface="Times New Roman"/>
              </a:rPr>
              <a:t>Cost of Replacements</a:t>
            </a:r>
            <a:r>
              <a:rPr lang="en" sz="2400">
                <a:solidFill>
                  <a:schemeClr val="dk1"/>
                </a:solidFill>
                <a:latin typeface="Times New Roman"/>
                <a:ea typeface="Times New Roman"/>
                <a:cs typeface="Times New Roman"/>
                <a:sym typeface="Times New Roman"/>
              </a:rPr>
              <a:t>: </a:t>
            </a:r>
            <a:r>
              <a:rPr lang="en" sz="2400" b="1">
                <a:solidFill>
                  <a:srgbClr val="FF0000"/>
                </a:solidFill>
                <a:latin typeface="Times New Roman"/>
                <a:ea typeface="Times New Roman"/>
                <a:cs typeface="Times New Roman"/>
                <a:sym typeface="Times New Roman"/>
              </a:rPr>
              <a:t>$12,655.20</a:t>
            </a:r>
            <a:r>
              <a:rPr lang="en" sz="2400">
                <a:solidFill>
                  <a:schemeClr val="dk1"/>
                </a:solidFill>
                <a:latin typeface="Times New Roman"/>
                <a:ea typeface="Times New Roman"/>
                <a:cs typeface="Times New Roman"/>
                <a:sym typeface="Times New Roman"/>
              </a:rPr>
              <a:t> </a:t>
            </a:r>
            <a:endParaRPr sz="2400">
              <a:solidFill>
                <a:schemeClr val="dk1"/>
              </a:solidFill>
              <a:latin typeface="Times New Roman"/>
              <a:ea typeface="Times New Roman"/>
              <a:cs typeface="Times New Roman"/>
              <a:sym typeface="Times New Roman"/>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251"/>
        <p:cNvGrpSpPr/>
        <p:nvPr/>
      </p:nvGrpSpPr>
      <p:grpSpPr>
        <a:xfrm>
          <a:off x="0" y="0"/>
          <a:ext cx="0" cy="0"/>
          <a:chOff x="0" y="0"/>
          <a:chExt cx="0" cy="0"/>
        </a:xfrm>
      </p:grpSpPr>
      <p:sp>
        <p:nvSpPr>
          <p:cNvPr id="252" name="Google Shape;252;p28"/>
          <p:cNvSpPr txBox="1">
            <a:spLocks noGrp="1"/>
          </p:cNvSpPr>
          <p:nvPr>
            <p:ph type="title"/>
          </p:nvPr>
        </p:nvSpPr>
        <p:spPr>
          <a:xfrm>
            <a:off x="311700" y="251742"/>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b="1">
                <a:latin typeface="Century Gothic"/>
                <a:ea typeface="Century Gothic"/>
                <a:cs typeface="Century Gothic"/>
                <a:sym typeface="Century Gothic"/>
              </a:rPr>
              <a:t>Bike Program Budget</a:t>
            </a:r>
            <a:endParaRPr sz="3600" b="1">
              <a:latin typeface="Century Gothic"/>
              <a:ea typeface="Century Gothic"/>
              <a:cs typeface="Century Gothic"/>
              <a:sym typeface="Century Gothic"/>
            </a:endParaRPr>
          </a:p>
        </p:txBody>
      </p:sp>
      <p:pic>
        <p:nvPicPr>
          <p:cNvPr id="253" name="Google Shape;253;p28"/>
          <p:cNvPicPr preferRelativeResize="0"/>
          <p:nvPr/>
        </p:nvPicPr>
        <p:blipFill>
          <a:blip r:embed="rId3">
            <a:alphaModFix/>
          </a:blip>
          <a:stretch>
            <a:fillRect/>
          </a:stretch>
        </p:blipFill>
        <p:spPr>
          <a:xfrm>
            <a:off x="175063" y="1015249"/>
            <a:ext cx="8793874" cy="1960800"/>
          </a:xfrm>
          <a:prstGeom prst="rect">
            <a:avLst/>
          </a:prstGeom>
          <a:noFill/>
          <a:ln>
            <a:noFill/>
          </a:ln>
        </p:spPr>
      </p:pic>
      <p:sp>
        <p:nvSpPr>
          <p:cNvPr id="254" name="Google Shape;254;p28"/>
          <p:cNvSpPr txBox="1"/>
          <p:nvPr/>
        </p:nvSpPr>
        <p:spPr>
          <a:xfrm>
            <a:off x="175050" y="2181250"/>
            <a:ext cx="8793900" cy="2082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FF0000"/>
              </a:solidFill>
            </a:endParaRPr>
          </a:p>
        </p:txBody>
      </p:sp>
      <p:sp>
        <p:nvSpPr>
          <p:cNvPr id="255" name="Google Shape;255;p28"/>
          <p:cNvSpPr/>
          <p:nvPr/>
        </p:nvSpPr>
        <p:spPr>
          <a:xfrm>
            <a:off x="6404825" y="2521500"/>
            <a:ext cx="2564100" cy="1575600"/>
          </a:xfrm>
          <a:prstGeom prst="bentUpArrow">
            <a:avLst>
              <a:gd name="adj1" fmla="val 25000"/>
              <a:gd name="adj2" fmla="val 25000"/>
              <a:gd name="adj3" fmla="val 25000"/>
            </a:avLst>
          </a:prstGeom>
          <a:solidFill>
            <a:srgbClr val="413434">
              <a:alpha val="12850"/>
            </a:srgbClr>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8"/>
          <p:cNvSpPr/>
          <p:nvPr/>
        </p:nvSpPr>
        <p:spPr>
          <a:xfrm>
            <a:off x="311700" y="3364125"/>
            <a:ext cx="5962200" cy="1256100"/>
          </a:xfrm>
          <a:prstGeom prst="rect">
            <a:avLst/>
          </a:prstGeom>
          <a:no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8"/>
          <p:cNvSpPr txBox="1">
            <a:spLocks noGrp="1"/>
          </p:cNvSpPr>
          <p:nvPr>
            <p:ph type="body" idx="1"/>
          </p:nvPr>
        </p:nvSpPr>
        <p:spPr>
          <a:xfrm>
            <a:off x="376050" y="3428775"/>
            <a:ext cx="5833500" cy="1256100"/>
          </a:xfrm>
          <a:prstGeom prst="rect">
            <a:avLst/>
          </a:prstGeom>
        </p:spPr>
        <p:txBody>
          <a:bodyPr spcFirstLastPara="1" wrap="square" lIns="91425" tIns="91425" rIns="91425" bIns="91425" anchor="t" anchorCtr="0">
            <a:noAutofit/>
          </a:bodyPr>
          <a:lstStyle/>
          <a:p>
            <a:pPr marL="457200" marR="0" lvl="0" indent="-342900" algn="l" rtl="0">
              <a:lnSpc>
                <a:spcPct val="115000"/>
              </a:lnSpc>
              <a:spcBef>
                <a:spcPts val="0"/>
              </a:spcBef>
              <a:spcAft>
                <a:spcPts val="0"/>
              </a:spcAft>
              <a:buClr>
                <a:schemeClr val="dk1"/>
              </a:buClr>
              <a:buSzPts val="1800"/>
              <a:buFont typeface="Times New Roman"/>
              <a:buChar char="➔"/>
            </a:pPr>
            <a:r>
              <a:rPr lang="en">
                <a:solidFill>
                  <a:schemeClr val="dk1"/>
                </a:solidFill>
                <a:latin typeface="Times New Roman"/>
                <a:ea typeface="Times New Roman"/>
                <a:cs typeface="Times New Roman"/>
                <a:sym typeface="Times New Roman"/>
              </a:rPr>
              <a:t>Program was allocated $700 to spend on supplies. </a:t>
            </a:r>
            <a:endParaRPr>
              <a:solidFill>
                <a:schemeClr val="dk1"/>
              </a:solidFill>
              <a:latin typeface="Times New Roman"/>
              <a:ea typeface="Times New Roman"/>
              <a:cs typeface="Times New Roman"/>
              <a:sym typeface="Times New Roman"/>
            </a:endParaRPr>
          </a:p>
          <a:p>
            <a:pPr marL="457200" marR="0" lvl="0" indent="-342900" algn="l" rtl="0">
              <a:lnSpc>
                <a:spcPct val="115000"/>
              </a:lnSpc>
              <a:spcBef>
                <a:spcPts val="0"/>
              </a:spcBef>
              <a:spcAft>
                <a:spcPts val="0"/>
              </a:spcAft>
              <a:buClr>
                <a:schemeClr val="dk1"/>
              </a:buClr>
              <a:buSzPts val="1800"/>
              <a:buFont typeface="Times New Roman"/>
              <a:buChar char="➔"/>
            </a:pPr>
            <a:r>
              <a:rPr lang="en">
                <a:solidFill>
                  <a:schemeClr val="dk1"/>
                </a:solidFill>
                <a:latin typeface="Times New Roman"/>
                <a:ea typeface="Times New Roman"/>
                <a:cs typeface="Times New Roman"/>
                <a:sym typeface="Times New Roman"/>
              </a:rPr>
              <a:t>Most of these costs cover modest wear and tear on bikes.</a:t>
            </a:r>
            <a:endParaRPr>
              <a:solidFill>
                <a:schemeClr val="dk1"/>
              </a:solidFill>
              <a:latin typeface="Times New Roman"/>
              <a:ea typeface="Times New Roman"/>
              <a:cs typeface="Times New Roman"/>
              <a:sym typeface="Times New Roman"/>
            </a:endParaRPr>
          </a:p>
          <a:p>
            <a:pPr marL="0" lvl="0" indent="0" algn="l" rtl="0">
              <a:spcBef>
                <a:spcPts val="1600"/>
              </a:spcBef>
              <a:spcAft>
                <a:spcPts val="160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261"/>
        <p:cNvGrpSpPr/>
        <p:nvPr/>
      </p:nvGrpSpPr>
      <p:grpSpPr>
        <a:xfrm>
          <a:off x="0" y="0"/>
          <a:ext cx="0" cy="0"/>
          <a:chOff x="0" y="0"/>
          <a:chExt cx="0" cy="0"/>
        </a:xfrm>
      </p:grpSpPr>
      <p:sp>
        <p:nvSpPr>
          <p:cNvPr id="262" name="Google Shape;262;p29"/>
          <p:cNvSpPr/>
          <p:nvPr/>
        </p:nvSpPr>
        <p:spPr>
          <a:xfrm>
            <a:off x="154450" y="178825"/>
            <a:ext cx="8850600" cy="6502800"/>
          </a:xfrm>
          <a:prstGeom prst="rect">
            <a:avLst/>
          </a:prstGeom>
          <a:no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9"/>
          <p:cNvSpPr txBox="1">
            <a:spLocks noGrp="1"/>
          </p:cNvSpPr>
          <p:nvPr>
            <p:ph type="title"/>
          </p:nvPr>
        </p:nvSpPr>
        <p:spPr>
          <a:xfrm>
            <a:off x="272500" y="322275"/>
            <a:ext cx="86145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700" b="1">
                <a:latin typeface="Century Gothic"/>
                <a:ea typeface="Century Gothic"/>
                <a:cs typeface="Century Gothic"/>
                <a:sym typeface="Century Gothic"/>
              </a:rPr>
              <a:t>Summary: Structure needed. </a:t>
            </a:r>
            <a:endParaRPr sz="4700" b="1">
              <a:latin typeface="Century Gothic"/>
              <a:ea typeface="Century Gothic"/>
              <a:cs typeface="Century Gothic"/>
              <a:sym typeface="Century Gothic"/>
            </a:endParaRPr>
          </a:p>
        </p:txBody>
      </p:sp>
      <p:sp>
        <p:nvSpPr>
          <p:cNvPr id="264" name="Google Shape;264;p29"/>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000000"/>
              </a:solidFill>
              <a:latin typeface="Times New Roman"/>
              <a:ea typeface="Times New Roman"/>
              <a:cs typeface="Times New Roman"/>
              <a:sym typeface="Times New Roman"/>
            </a:endParaRPr>
          </a:p>
          <a:p>
            <a:pPr marL="0" lvl="0" indent="0" algn="l" rtl="0">
              <a:spcBef>
                <a:spcPts val="1600"/>
              </a:spcBef>
              <a:spcAft>
                <a:spcPts val="1600"/>
              </a:spcAft>
              <a:buNone/>
            </a:pPr>
            <a:endParaRPr>
              <a:solidFill>
                <a:srgbClr val="000000"/>
              </a:solidFill>
              <a:latin typeface="Times New Roman"/>
              <a:ea typeface="Times New Roman"/>
              <a:cs typeface="Times New Roman"/>
              <a:sym typeface="Times New Roman"/>
            </a:endParaRPr>
          </a:p>
        </p:txBody>
      </p:sp>
      <p:sp>
        <p:nvSpPr>
          <p:cNvPr id="265" name="Google Shape;265;p29"/>
          <p:cNvSpPr txBox="1"/>
          <p:nvPr/>
        </p:nvSpPr>
        <p:spPr>
          <a:xfrm>
            <a:off x="405750" y="1085775"/>
            <a:ext cx="8332500" cy="4882500"/>
          </a:xfrm>
          <a:prstGeom prst="rect">
            <a:avLst/>
          </a:prstGeom>
          <a:noFill/>
          <a:ln>
            <a:noFill/>
          </a:ln>
        </p:spPr>
        <p:txBody>
          <a:bodyPr spcFirstLastPara="1" wrap="square" lIns="91425" tIns="91425" rIns="91425" bIns="91425" anchor="t" anchorCtr="0">
            <a:noAutofit/>
          </a:bodyPr>
          <a:lstStyle/>
          <a:p>
            <a:pPr marL="457200" lvl="0" indent="-368300" algn="l" rtl="0">
              <a:spcBef>
                <a:spcPts val="0"/>
              </a:spcBef>
              <a:spcAft>
                <a:spcPts val="0"/>
              </a:spcAft>
              <a:buSzPts val="2200"/>
              <a:buFont typeface="Times New Roman"/>
              <a:buAutoNum type="arabicPeriod"/>
            </a:pPr>
            <a:r>
              <a:rPr lang="en" sz="2200" b="1" u="sng">
                <a:latin typeface="Times New Roman"/>
                <a:ea typeface="Times New Roman"/>
                <a:cs typeface="Times New Roman"/>
                <a:sym typeface="Times New Roman"/>
              </a:rPr>
              <a:t>Financially</a:t>
            </a:r>
            <a:r>
              <a:rPr lang="en" sz="2200">
                <a:latin typeface="Times New Roman"/>
                <a:ea typeface="Times New Roman"/>
                <a:cs typeface="Times New Roman"/>
                <a:sym typeface="Times New Roman"/>
              </a:rPr>
              <a:t>: The bike program is an asset to students that should be maintained and well-kept. We need to preserve the budget and eliminate frequent repairs.</a:t>
            </a:r>
            <a:endParaRPr sz="2200">
              <a:latin typeface="Times New Roman"/>
              <a:ea typeface="Times New Roman"/>
              <a:cs typeface="Times New Roman"/>
              <a:sym typeface="Times New Roman"/>
            </a:endParaRPr>
          </a:p>
          <a:p>
            <a:pPr marL="0" lvl="0" indent="0" algn="l" rtl="0">
              <a:spcBef>
                <a:spcPts val="0"/>
              </a:spcBef>
              <a:spcAft>
                <a:spcPts val="0"/>
              </a:spcAft>
              <a:buNone/>
            </a:pPr>
            <a:endParaRPr sz="2200">
              <a:latin typeface="Times New Roman"/>
              <a:ea typeface="Times New Roman"/>
              <a:cs typeface="Times New Roman"/>
              <a:sym typeface="Times New Roman"/>
            </a:endParaRPr>
          </a:p>
          <a:p>
            <a:pPr marL="457200" lvl="0" indent="-368300" algn="l" rtl="0">
              <a:spcBef>
                <a:spcPts val="0"/>
              </a:spcBef>
              <a:spcAft>
                <a:spcPts val="0"/>
              </a:spcAft>
              <a:buSzPts val="2200"/>
              <a:buFont typeface="Times New Roman"/>
              <a:buAutoNum type="arabicPeriod"/>
            </a:pPr>
            <a:r>
              <a:rPr lang="en" sz="2200" b="1" u="sng">
                <a:latin typeface="Times New Roman"/>
                <a:ea typeface="Times New Roman"/>
                <a:cs typeface="Times New Roman"/>
                <a:sym typeface="Times New Roman"/>
              </a:rPr>
              <a:t>Sustainability</a:t>
            </a:r>
            <a:r>
              <a:rPr lang="en" sz="2200">
                <a:latin typeface="Times New Roman"/>
                <a:ea typeface="Times New Roman"/>
                <a:cs typeface="Times New Roman"/>
                <a:sym typeface="Times New Roman"/>
              </a:rPr>
              <a:t>: Replacing bike parts frequently is not environmentally sustainable. (High turnover of individual bike parts).</a:t>
            </a:r>
            <a:endParaRPr sz="2200">
              <a:latin typeface="Times New Roman"/>
              <a:ea typeface="Times New Roman"/>
              <a:cs typeface="Times New Roman"/>
              <a:sym typeface="Times New Roman"/>
            </a:endParaRPr>
          </a:p>
          <a:p>
            <a:pPr marL="0" lvl="0" indent="0" algn="l" rtl="0">
              <a:spcBef>
                <a:spcPts val="0"/>
              </a:spcBef>
              <a:spcAft>
                <a:spcPts val="0"/>
              </a:spcAft>
              <a:buNone/>
            </a:pPr>
            <a:endParaRPr sz="2200">
              <a:latin typeface="Times New Roman"/>
              <a:ea typeface="Times New Roman"/>
              <a:cs typeface="Times New Roman"/>
              <a:sym typeface="Times New Roman"/>
            </a:endParaRPr>
          </a:p>
          <a:p>
            <a:pPr marL="457200" lvl="0" indent="-368300" algn="l" rtl="0">
              <a:spcBef>
                <a:spcPts val="0"/>
              </a:spcBef>
              <a:spcAft>
                <a:spcPts val="0"/>
              </a:spcAft>
              <a:buSzPts val="2200"/>
              <a:buFont typeface="Times New Roman"/>
              <a:buAutoNum type="arabicPeriod"/>
            </a:pPr>
            <a:r>
              <a:rPr lang="en" sz="2200" b="1" u="sng">
                <a:latin typeface="Times New Roman"/>
                <a:ea typeface="Times New Roman"/>
                <a:cs typeface="Times New Roman"/>
                <a:sym typeface="Times New Roman"/>
              </a:rPr>
              <a:t>Serving Students</a:t>
            </a:r>
            <a:r>
              <a:rPr lang="en" sz="2200">
                <a:latin typeface="Times New Roman"/>
                <a:ea typeface="Times New Roman"/>
                <a:cs typeface="Times New Roman"/>
                <a:sym typeface="Times New Roman"/>
              </a:rPr>
              <a:t>: Less available bikes means we cannot efficiently serve our student population. Bikes that need frequent repairs and parts means less available bikes for students to rent.</a:t>
            </a:r>
            <a:endParaRPr sz="2200">
              <a:latin typeface="Times New Roman"/>
              <a:ea typeface="Times New Roman"/>
              <a:cs typeface="Times New Roman"/>
              <a:sym typeface="Times New Roman"/>
            </a:endParaRPr>
          </a:p>
          <a:p>
            <a:pPr marL="457200" lvl="0" indent="0" algn="l" rtl="0">
              <a:spcBef>
                <a:spcPts val="0"/>
              </a:spcBef>
              <a:spcAft>
                <a:spcPts val="0"/>
              </a:spcAft>
              <a:buNone/>
            </a:pPr>
            <a:endParaRPr sz="2200">
              <a:latin typeface="Times New Roman"/>
              <a:ea typeface="Times New Roman"/>
              <a:cs typeface="Times New Roman"/>
              <a:sym typeface="Times New Roman"/>
            </a:endParaRPr>
          </a:p>
          <a:p>
            <a:pPr marL="457200" lvl="0" indent="-368300" algn="l" rtl="0">
              <a:spcBef>
                <a:spcPts val="0"/>
              </a:spcBef>
              <a:spcAft>
                <a:spcPts val="0"/>
              </a:spcAft>
              <a:buSzPts val="2200"/>
              <a:buFont typeface="Times New Roman"/>
              <a:buAutoNum type="arabicPeriod"/>
            </a:pPr>
            <a:r>
              <a:rPr lang="en" sz="2200" b="1">
                <a:solidFill>
                  <a:srgbClr val="0000FF"/>
                </a:solidFill>
                <a:latin typeface="Times New Roman"/>
                <a:ea typeface="Times New Roman"/>
                <a:cs typeface="Times New Roman"/>
                <a:sym typeface="Times New Roman"/>
              </a:rPr>
              <a:t>**</a:t>
            </a:r>
            <a:r>
              <a:rPr lang="en" sz="2200" b="1" u="sng">
                <a:latin typeface="Times New Roman"/>
                <a:ea typeface="Times New Roman"/>
                <a:cs typeface="Times New Roman"/>
                <a:sym typeface="Times New Roman"/>
              </a:rPr>
              <a:t>Weaker bike program</a:t>
            </a:r>
            <a:r>
              <a:rPr lang="en" sz="2200">
                <a:latin typeface="Times New Roman"/>
                <a:ea typeface="Times New Roman"/>
                <a:cs typeface="Times New Roman"/>
                <a:sym typeface="Times New Roman"/>
              </a:rPr>
              <a:t>: Loss of transportation security for students. </a:t>
            </a:r>
            <a:endParaRPr sz="2200">
              <a:latin typeface="Times New Roman"/>
              <a:ea typeface="Times New Roman"/>
              <a:cs typeface="Times New Roman"/>
              <a:sym typeface="Times New Roman"/>
            </a:endParaRPr>
          </a:p>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269"/>
        <p:cNvGrpSpPr/>
        <p:nvPr/>
      </p:nvGrpSpPr>
      <p:grpSpPr>
        <a:xfrm>
          <a:off x="0" y="0"/>
          <a:ext cx="0" cy="0"/>
          <a:chOff x="0" y="0"/>
          <a:chExt cx="0" cy="0"/>
        </a:xfrm>
      </p:grpSpPr>
      <p:sp>
        <p:nvSpPr>
          <p:cNvPr id="270" name="Google Shape;270;p30"/>
          <p:cNvSpPr/>
          <p:nvPr/>
        </p:nvSpPr>
        <p:spPr>
          <a:xfrm>
            <a:off x="231700" y="256075"/>
            <a:ext cx="8600700" cy="6379200"/>
          </a:xfrm>
          <a:prstGeom prst="rect">
            <a:avLst/>
          </a:prstGeom>
          <a:no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0"/>
          <p:cNvSpPr txBox="1">
            <a:spLocks noGrp="1"/>
          </p:cNvSpPr>
          <p:nvPr>
            <p:ph type="title"/>
          </p:nvPr>
        </p:nvSpPr>
        <p:spPr>
          <a:xfrm>
            <a:off x="311700" y="2560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800" b="1" u="sng">
                <a:latin typeface="Century Gothic"/>
                <a:ea typeface="Century Gothic"/>
                <a:cs typeface="Century Gothic"/>
                <a:sym typeface="Century Gothic"/>
              </a:rPr>
              <a:t>Sources </a:t>
            </a:r>
            <a:endParaRPr sz="4800" b="1" u="sng">
              <a:latin typeface="Century Gothic"/>
              <a:ea typeface="Century Gothic"/>
              <a:cs typeface="Century Gothic"/>
              <a:sym typeface="Century Gothic"/>
            </a:endParaRPr>
          </a:p>
        </p:txBody>
      </p:sp>
      <p:sp>
        <p:nvSpPr>
          <p:cNvPr id="272" name="Google Shape;272;p30"/>
          <p:cNvSpPr txBox="1">
            <a:spLocks noGrp="1"/>
          </p:cNvSpPr>
          <p:nvPr>
            <p:ph type="body" idx="1"/>
          </p:nvPr>
        </p:nvSpPr>
        <p:spPr>
          <a:xfrm>
            <a:off x="311700" y="1151400"/>
            <a:ext cx="8440500" cy="5484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Font typeface="Times New Roman"/>
              <a:buAutoNum type="arabicPeriod"/>
            </a:pPr>
            <a:r>
              <a:rPr lang="en">
                <a:solidFill>
                  <a:srgbClr val="000000"/>
                </a:solidFill>
                <a:latin typeface="Times New Roman"/>
                <a:ea typeface="Times New Roman"/>
                <a:cs typeface="Times New Roman"/>
                <a:sym typeface="Times New Roman"/>
              </a:rPr>
              <a:t>RUST</a:t>
            </a:r>
            <a:endParaRPr>
              <a:solidFill>
                <a:srgbClr val="000000"/>
              </a:solidFill>
              <a:latin typeface="Times New Roman"/>
              <a:ea typeface="Times New Roman"/>
              <a:cs typeface="Times New Roman"/>
              <a:sym typeface="Times New Roman"/>
            </a:endParaRPr>
          </a:p>
          <a:p>
            <a:pPr marL="914400" lvl="1" indent="-298450" algn="l" rtl="0">
              <a:spcBef>
                <a:spcPts val="0"/>
              </a:spcBef>
              <a:spcAft>
                <a:spcPts val="0"/>
              </a:spcAft>
              <a:buClr>
                <a:srgbClr val="000000"/>
              </a:buClr>
              <a:buSzPts val="1100"/>
              <a:buFont typeface="Times New Roman"/>
              <a:buAutoNum type="alphaLcPeriod"/>
            </a:pPr>
            <a:r>
              <a:rPr lang="en" sz="1200">
                <a:solidFill>
                  <a:srgbClr val="333333"/>
                </a:solidFill>
                <a:highlight>
                  <a:srgbClr val="FEF1D2"/>
                </a:highlight>
                <a:latin typeface="Times New Roman"/>
                <a:ea typeface="Times New Roman"/>
                <a:cs typeface="Times New Roman"/>
                <a:sym typeface="Times New Roman"/>
              </a:rPr>
              <a:t>“Q &amp; A: Effects of Rust.” </a:t>
            </a:r>
            <a:r>
              <a:rPr lang="en" sz="1200" i="1">
                <a:solidFill>
                  <a:srgbClr val="333333"/>
                </a:solidFill>
                <a:highlight>
                  <a:srgbClr val="FEF1D2"/>
                </a:highlight>
                <a:latin typeface="Times New Roman"/>
                <a:ea typeface="Times New Roman"/>
                <a:cs typeface="Times New Roman"/>
                <a:sym typeface="Times New Roman"/>
              </a:rPr>
              <a:t>Q &amp; A: Effects of Rust | Department of Physics | University of Illinois at Urbana-Champaign</a:t>
            </a:r>
            <a:r>
              <a:rPr lang="en" sz="1200">
                <a:solidFill>
                  <a:srgbClr val="333333"/>
                </a:solidFill>
                <a:highlight>
                  <a:srgbClr val="FEF1D2"/>
                </a:highlight>
                <a:latin typeface="Times New Roman"/>
                <a:ea typeface="Times New Roman"/>
                <a:cs typeface="Times New Roman"/>
                <a:sym typeface="Times New Roman"/>
              </a:rPr>
              <a:t>, </a:t>
            </a:r>
            <a:r>
              <a:rPr lang="en" sz="1200" b="1" i="1">
                <a:solidFill>
                  <a:srgbClr val="000000"/>
                </a:solidFill>
                <a:highlight>
                  <a:srgbClr val="FEF1D2"/>
                </a:highlight>
                <a:uFill>
                  <a:noFill/>
                </a:uFill>
                <a:latin typeface="Times New Roman"/>
                <a:ea typeface="Times New Roman"/>
                <a:cs typeface="Times New Roman"/>
                <a:sym typeface="Times New Roman"/>
                <a:hlinkClick r:id="rId3"/>
              </a:rPr>
              <a:t>https://van.physics.illinois.edu/qa/listing.php?id=494</a:t>
            </a:r>
            <a:r>
              <a:rPr lang="en" sz="1200" b="1" i="1">
                <a:solidFill>
                  <a:srgbClr val="000000"/>
                </a:solidFill>
                <a:highlight>
                  <a:srgbClr val="FEF1D2"/>
                </a:highlight>
                <a:latin typeface="Times New Roman"/>
                <a:ea typeface="Times New Roman"/>
                <a:cs typeface="Times New Roman"/>
                <a:sym typeface="Times New Roman"/>
              </a:rPr>
              <a:t>.</a:t>
            </a:r>
            <a:endParaRPr sz="1100" b="1" i="1">
              <a:solidFill>
                <a:srgbClr val="000000"/>
              </a:solidFill>
              <a:latin typeface="Times New Roman"/>
              <a:ea typeface="Times New Roman"/>
              <a:cs typeface="Times New Roman"/>
              <a:sym typeface="Times New Roman"/>
            </a:endParaRPr>
          </a:p>
          <a:p>
            <a:pPr marL="914400" lvl="1" indent="-298450" algn="l" rtl="0">
              <a:spcBef>
                <a:spcPts val="0"/>
              </a:spcBef>
              <a:spcAft>
                <a:spcPts val="0"/>
              </a:spcAft>
              <a:buClr>
                <a:srgbClr val="000000"/>
              </a:buClr>
              <a:buSzPts val="1100"/>
              <a:buFont typeface="Times New Roman"/>
              <a:buAutoNum type="alphaLcPeriod"/>
            </a:pPr>
            <a:r>
              <a:rPr lang="en" sz="1200">
                <a:solidFill>
                  <a:srgbClr val="333333"/>
                </a:solidFill>
                <a:highlight>
                  <a:srgbClr val="FEF1D2"/>
                </a:highlight>
                <a:latin typeface="Times New Roman"/>
                <a:ea typeface="Times New Roman"/>
                <a:cs typeface="Times New Roman"/>
                <a:sym typeface="Times New Roman"/>
              </a:rPr>
              <a:t>Gillespie, Claire. “How Does Salt Water Rust Metals?” </a:t>
            </a:r>
            <a:r>
              <a:rPr lang="en" sz="1200" i="1">
                <a:solidFill>
                  <a:srgbClr val="333333"/>
                </a:solidFill>
                <a:highlight>
                  <a:srgbClr val="FEF1D2"/>
                </a:highlight>
                <a:latin typeface="Times New Roman"/>
                <a:ea typeface="Times New Roman"/>
                <a:cs typeface="Times New Roman"/>
                <a:sym typeface="Times New Roman"/>
              </a:rPr>
              <a:t>Sciencing</a:t>
            </a:r>
            <a:r>
              <a:rPr lang="en" sz="1200">
                <a:solidFill>
                  <a:srgbClr val="333333"/>
                </a:solidFill>
                <a:highlight>
                  <a:srgbClr val="FEF1D2"/>
                </a:highlight>
                <a:latin typeface="Times New Roman"/>
                <a:ea typeface="Times New Roman"/>
                <a:cs typeface="Times New Roman"/>
                <a:sym typeface="Times New Roman"/>
              </a:rPr>
              <a:t>, 2 Mar. 2019, </a:t>
            </a:r>
            <a:r>
              <a:rPr lang="en" sz="1200" b="1" i="1">
                <a:solidFill>
                  <a:srgbClr val="000000"/>
                </a:solidFill>
                <a:highlight>
                  <a:srgbClr val="FEF1D2"/>
                </a:highlight>
                <a:uFill>
                  <a:noFill/>
                </a:uFill>
                <a:latin typeface="Times New Roman"/>
                <a:ea typeface="Times New Roman"/>
                <a:cs typeface="Times New Roman"/>
                <a:sym typeface="Times New Roman"/>
                <a:hlinkClick r:id="rId4"/>
              </a:rPr>
              <a:t>https://sciencing.com/salt-water-rust-metals-5150093.html</a:t>
            </a:r>
            <a:r>
              <a:rPr lang="en" sz="1200" b="1" i="1">
                <a:solidFill>
                  <a:srgbClr val="000000"/>
                </a:solidFill>
                <a:highlight>
                  <a:srgbClr val="FEF1D2"/>
                </a:highlight>
                <a:latin typeface="Times New Roman"/>
                <a:ea typeface="Times New Roman"/>
                <a:cs typeface="Times New Roman"/>
                <a:sym typeface="Times New Roman"/>
              </a:rPr>
              <a:t>.</a:t>
            </a:r>
            <a:endParaRPr sz="1100" b="1" i="1">
              <a:solidFill>
                <a:srgbClr val="000000"/>
              </a:solidFill>
              <a:latin typeface="Times New Roman"/>
              <a:ea typeface="Times New Roman"/>
              <a:cs typeface="Times New Roman"/>
              <a:sym typeface="Times New Roman"/>
            </a:endParaRPr>
          </a:p>
          <a:p>
            <a:pPr marL="914400" lvl="1" indent="-298450" algn="l" rtl="0">
              <a:spcBef>
                <a:spcPts val="0"/>
              </a:spcBef>
              <a:spcAft>
                <a:spcPts val="0"/>
              </a:spcAft>
              <a:buClr>
                <a:srgbClr val="000000"/>
              </a:buClr>
              <a:buSzPts val="1100"/>
              <a:buFont typeface="Times New Roman"/>
              <a:buAutoNum type="alphaLcPeriod"/>
            </a:pPr>
            <a:r>
              <a:rPr lang="en" sz="1200" i="1">
                <a:solidFill>
                  <a:srgbClr val="333333"/>
                </a:solidFill>
                <a:highlight>
                  <a:srgbClr val="FEF1D2"/>
                </a:highlight>
                <a:latin typeface="Times New Roman"/>
                <a:ea typeface="Times New Roman"/>
                <a:cs typeface="Times New Roman"/>
                <a:sym typeface="Times New Roman"/>
              </a:rPr>
              <a:t>Corrosion and the Environment</a:t>
            </a:r>
            <a:r>
              <a:rPr lang="en" sz="1200">
                <a:solidFill>
                  <a:srgbClr val="333333"/>
                </a:solidFill>
                <a:highlight>
                  <a:srgbClr val="FEF1D2"/>
                </a:highlight>
                <a:latin typeface="Times New Roman"/>
                <a:ea typeface="Times New Roman"/>
                <a:cs typeface="Times New Roman"/>
                <a:sym typeface="Times New Roman"/>
              </a:rPr>
              <a:t>, </a:t>
            </a:r>
            <a:r>
              <a:rPr lang="en" sz="1200" b="1" i="1">
                <a:solidFill>
                  <a:srgbClr val="000000"/>
                </a:solidFill>
                <a:highlight>
                  <a:srgbClr val="FEF1D2"/>
                </a:highlight>
                <a:uFill>
                  <a:noFill/>
                </a:uFill>
                <a:latin typeface="Times New Roman"/>
                <a:ea typeface="Times New Roman"/>
                <a:cs typeface="Times New Roman"/>
                <a:sym typeface="Times New Roman"/>
                <a:hlinkClick r:id="rId5"/>
              </a:rPr>
              <a:t>https://www.lehigh.edu/~amb4/wbi/kwardlow/corrosion.html</a:t>
            </a:r>
            <a:r>
              <a:rPr lang="en" sz="1200" b="1" i="1">
                <a:solidFill>
                  <a:srgbClr val="000000"/>
                </a:solidFill>
                <a:highlight>
                  <a:srgbClr val="FEF1D2"/>
                </a:highlight>
                <a:latin typeface="Times New Roman"/>
                <a:ea typeface="Times New Roman"/>
                <a:cs typeface="Times New Roman"/>
                <a:sym typeface="Times New Roman"/>
              </a:rPr>
              <a:t> </a:t>
            </a:r>
            <a:endParaRPr sz="1200" b="1" i="1">
              <a:solidFill>
                <a:srgbClr val="000000"/>
              </a:solidFill>
              <a:highlight>
                <a:srgbClr val="FEF1D2"/>
              </a:highlight>
              <a:latin typeface="Times New Roman"/>
              <a:ea typeface="Times New Roman"/>
              <a:cs typeface="Times New Roman"/>
              <a:sym typeface="Times New Roman"/>
            </a:endParaRPr>
          </a:p>
          <a:p>
            <a:pPr marL="914400" lvl="0" indent="0" algn="l" rtl="0">
              <a:spcBef>
                <a:spcPts val="0"/>
              </a:spcBef>
              <a:spcAft>
                <a:spcPts val="0"/>
              </a:spcAft>
              <a:buNone/>
            </a:pPr>
            <a:endParaRPr sz="1200">
              <a:solidFill>
                <a:srgbClr val="333333"/>
              </a:solidFill>
              <a:highlight>
                <a:srgbClr val="FEF1D2"/>
              </a:highlight>
              <a:latin typeface="Times New Roman"/>
              <a:ea typeface="Times New Roman"/>
              <a:cs typeface="Times New Roman"/>
              <a:sym typeface="Times New Roman"/>
            </a:endParaRPr>
          </a:p>
          <a:p>
            <a:pPr marL="457200" lvl="0" indent="-342900" algn="l" rtl="0">
              <a:spcBef>
                <a:spcPts val="0"/>
              </a:spcBef>
              <a:spcAft>
                <a:spcPts val="0"/>
              </a:spcAft>
              <a:buClr>
                <a:srgbClr val="000000"/>
              </a:buClr>
              <a:buSzPts val="1800"/>
              <a:buFont typeface="Times New Roman"/>
              <a:buAutoNum type="arabicPeriod"/>
            </a:pPr>
            <a:r>
              <a:rPr lang="en">
                <a:solidFill>
                  <a:srgbClr val="000000"/>
                </a:solidFill>
                <a:latin typeface="Times New Roman"/>
                <a:ea typeface="Times New Roman"/>
                <a:cs typeface="Times New Roman"/>
                <a:sym typeface="Times New Roman"/>
              </a:rPr>
              <a:t>UV LIGHT</a:t>
            </a:r>
            <a:endParaRPr>
              <a:solidFill>
                <a:srgbClr val="000000"/>
              </a:solidFill>
              <a:latin typeface="Times New Roman"/>
              <a:ea typeface="Times New Roman"/>
              <a:cs typeface="Times New Roman"/>
              <a:sym typeface="Times New Roman"/>
            </a:endParaRPr>
          </a:p>
          <a:p>
            <a:pPr marL="914400" lvl="1" indent="-298450" algn="l" rtl="0">
              <a:spcBef>
                <a:spcPts val="0"/>
              </a:spcBef>
              <a:spcAft>
                <a:spcPts val="0"/>
              </a:spcAft>
              <a:buClr>
                <a:srgbClr val="000000"/>
              </a:buClr>
              <a:buSzPts val="1100"/>
              <a:buFont typeface="Times New Roman"/>
              <a:buAutoNum type="alphaLcPeriod"/>
            </a:pPr>
            <a:r>
              <a:rPr lang="en" sz="1200">
                <a:solidFill>
                  <a:srgbClr val="333333"/>
                </a:solidFill>
                <a:highlight>
                  <a:srgbClr val="FEF1D2"/>
                </a:highlight>
                <a:latin typeface="Times New Roman"/>
                <a:ea typeface="Times New Roman"/>
                <a:cs typeface="Times New Roman"/>
                <a:sym typeface="Times New Roman"/>
              </a:rPr>
              <a:t>“How UV Can Harm Your Materials.” </a:t>
            </a:r>
            <a:r>
              <a:rPr lang="en" sz="1200" i="1">
                <a:solidFill>
                  <a:srgbClr val="333333"/>
                </a:solidFill>
                <a:highlight>
                  <a:srgbClr val="FEF1D2"/>
                </a:highlight>
                <a:latin typeface="Times New Roman"/>
                <a:ea typeface="Times New Roman"/>
                <a:cs typeface="Times New Roman"/>
                <a:sym typeface="Times New Roman"/>
              </a:rPr>
              <a:t>AFP</a:t>
            </a:r>
            <a:r>
              <a:rPr lang="en" sz="1200">
                <a:solidFill>
                  <a:srgbClr val="333333"/>
                </a:solidFill>
                <a:highlight>
                  <a:srgbClr val="FEF1D2"/>
                </a:highlight>
                <a:latin typeface="Times New Roman"/>
                <a:ea typeface="Times New Roman"/>
                <a:cs typeface="Times New Roman"/>
                <a:sym typeface="Times New Roman"/>
              </a:rPr>
              <a:t>, 10 June 2019, </a:t>
            </a:r>
            <a:r>
              <a:rPr lang="en" sz="1200" b="1" i="1">
                <a:solidFill>
                  <a:srgbClr val="000000"/>
                </a:solidFill>
                <a:highlight>
                  <a:srgbClr val="FEF1D2"/>
                </a:highlight>
                <a:uFill>
                  <a:noFill/>
                </a:uFill>
                <a:latin typeface="Times New Roman"/>
                <a:ea typeface="Times New Roman"/>
                <a:cs typeface="Times New Roman"/>
                <a:sym typeface="Times New Roman"/>
                <a:hlinkClick r:id="rId6"/>
              </a:rPr>
              <a:t>https://americanflexible.com/uv-can-harm-materials/</a:t>
            </a:r>
            <a:r>
              <a:rPr lang="en" sz="1200" b="1" i="1">
                <a:solidFill>
                  <a:srgbClr val="000000"/>
                </a:solidFill>
                <a:highlight>
                  <a:srgbClr val="FEF1D2"/>
                </a:highlight>
                <a:latin typeface="Times New Roman"/>
                <a:ea typeface="Times New Roman"/>
                <a:cs typeface="Times New Roman"/>
                <a:sym typeface="Times New Roman"/>
              </a:rPr>
              <a:t>.</a:t>
            </a:r>
            <a:endParaRPr sz="1100" b="1" i="1">
              <a:solidFill>
                <a:srgbClr val="000000"/>
              </a:solidFill>
              <a:latin typeface="Times New Roman"/>
              <a:ea typeface="Times New Roman"/>
              <a:cs typeface="Times New Roman"/>
              <a:sym typeface="Times New Roman"/>
            </a:endParaRPr>
          </a:p>
          <a:p>
            <a:pPr marL="914400" lvl="1" indent="-298450" algn="l" rtl="0">
              <a:spcBef>
                <a:spcPts val="0"/>
              </a:spcBef>
              <a:spcAft>
                <a:spcPts val="0"/>
              </a:spcAft>
              <a:buClr>
                <a:srgbClr val="000000"/>
              </a:buClr>
              <a:buSzPts val="1100"/>
              <a:buFont typeface="Times New Roman"/>
              <a:buAutoNum type="alphaLcPeriod"/>
            </a:pPr>
            <a:r>
              <a:rPr lang="en" sz="1200">
                <a:solidFill>
                  <a:srgbClr val="333333"/>
                </a:solidFill>
                <a:highlight>
                  <a:srgbClr val="FEF1D2"/>
                </a:highlight>
                <a:latin typeface="Times New Roman"/>
                <a:ea typeface="Times New Roman"/>
                <a:cs typeface="Times New Roman"/>
                <a:sym typeface="Times New Roman"/>
              </a:rPr>
              <a:t>“Ultraviolet Effects: UV Resistance: Material Functionality: Knowledge: Huddersfield Textiles.” </a:t>
            </a:r>
            <a:r>
              <a:rPr lang="en" sz="1200" i="1">
                <a:solidFill>
                  <a:srgbClr val="333333"/>
                </a:solidFill>
                <a:highlight>
                  <a:srgbClr val="FEF1D2"/>
                </a:highlight>
                <a:latin typeface="Times New Roman"/>
                <a:ea typeface="Times New Roman"/>
                <a:cs typeface="Times New Roman"/>
                <a:sym typeface="Times New Roman"/>
              </a:rPr>
              <a:t>Ultraviolet Effects | UV Resistance | Material Functionality | Knowledge | Huddersfield Textiles</a:t>
            </a:r>
            <a:r>
              <a:rPr lang="en" sz="1200">
                <a:solidFill>
                  <a:srgbClr val="333333"/>
                </a:solidFill>
                <a:highlight>
                  <a:srgbClr val="FEF1D2"/>
                </a:highlight>
                <a:latin typeface="Times New Roman"/>
                <a:ea typeface="Times New Roman"/>
                <a:cs typeface="Times New Roman"/>
                <a:sym typeface="Times New Roman"/>
              </a:rPr>
              <a:t>, </a:t>
            </a:r>
            <a:r>
              <a:rPr lang="en" sz="1200" b="1" i="1">
                <a:solidFill>
                  <a:srgbClr val="000000"/>
                </a:solidFill>
                <a:highlight>
                  <a:srgbClr val="FEF1D2"/>
                </a:highlight>
                <a:uFill>
                  <a:noFill/>
                </a:uFill>
                <a:latin typeface="Times New Roman"/>
                <a:ea typeface="Times New Roman"/>
                <a:cs typeface="Times New Roman"/>
                <a:sym typeface="Times New Roman"/>
                <a:hlinkClick r:id="rId7"/>
              </a:rPr>
              <a:t>http://www.tikp.co.uk/knowledge/material-functionality/uv-resistance/the-effects-of-ultraviolet-light-on-polymeric-materials/</a:t>
            </a:r>
            <a:r>
              <a:rPr lang="en" sz="1200" b="1" i="1">
                <a:solidFill>
                  <a:srgbClr val="000000"/>
                </a:solidFill>
                <a:highlight>
                  <a:srgbClr val="FEF1D2"/>
                </a:highlight>
                <a:latin typeface="Times New Roman"/>
                <a:ea typeface="Times New Roman"/>
                <a:cs typeface="Times New Roman"/>
                <a:sym typeface="Times New Roman"/>
              </a:rPr>
              <a:t>.</a:t>
            </a:r>
            <a:endParaRPr sz="1100" b="1" i="1">
              <a:solidFill>
                <a:srgbClr val="000000"/>
              </a:solidFill>
              <a:latin typeface="Times New Roman"/>
              <a:ea typeface="Times New Roman"/>
              <a:cs typeface="Times New Roman"/>
              <a:sym typeface="Times New Roman"/>
            </a:endParaRPr>
          </a:p>
          <a:p>
            <a:pPr marL="914400" lvl="1" indent="-298450" algn="l" rtl="0">
              <a:spcBef>
                <a:spcPts val="0"/>
              </a:spcBef>
              <a:spcAft>
                <a:spcPts val="0"/>
              </a:spcAft>
              <a:buClr>
                <a:srgbClr val="000000"/>
              </a:buClr>
              <a:buSzPts val="1100"/>
              <a:buFont typeface="Times New Roman"/>
              <a:buAutoNum type="alphaLcPeriod"/>
            </a:pPr>
            <a:r>
              <a:rPr lang="en" sz="1200">
                <a:solidFill>
                  <a:srgbClr val="333333"/>
                </a:solidFill>
                <a:latin typeface="Times New Roman"/>
                <a:ea typeface="Times New Roman"/>
                <a:cs typeface="Times New Roman"/>
                <a:sym typeface="Times New Roman"/>
              </a:rPr>
              <a:t>Yousif, Emad, and Raghad Haddad. “Photodegradation and Photostabilization of Polymers, Especially Polystyrene: Review.” </a:t>
            </a:r>
            <a:r>
              <a:rPr lang="en" sz="1200" i="1">
                <a:solidFill>
                  <a:srgbClr val="333333"/>
                </a:solidFill>
                <a:latin typeface="Times New Roman"/>
                <a:ea typeface="Times New Roman"/>
                <a:cs typeface="Times New Roman"/>
                <a:sym typeface="Times New Roman"/>
              </a:rPr>
              <a:t>SpringerPlus</a:t>
            </a:r>
            <a:r>
              <a:rPr lang="en" sz="1200">
                <a:solidFill>
                  <a:srgbClr val="333333"/>
                </a:solidFill>
                <a:latin typeface="Times New Roman"/>
                <a:ea typeface="Times New Roman"/>
                <a:cs typeface="Times New Roman"/>
                <a:sym typeface="Times New Roman"/>
              </a:rPr>
              <a:t>, Springer International Publishing, 23 Aug. 2013, </a:t>
            </a:r>
            <a:r>
              <a:rPr lang="en" sz="1200" b="1" i="1">
                <a:solidFill>
                  <a:srgbClr val="000000"/>
                </a:solidFill>
                <a:uFill>
                  <a:noFill/>
                </a:uFill>
                <a:latin typeface="Times New Roman"/>
                <a:ea typeface="Times New Roman"/>
                <a:cs typeface="Times New Roman"/>
                <a:sym typeface="Times New Roman"/>
                <a:hlinkClick r:id="rId8"/>
              </a:rPr>
              <a:t>https://www.ncbi.nlm.nih.gov/pmc/articles/PMC4320144/</a:t>
            </a:r>
            <a:r>
              <a:rPr lang="en" sz="1200" b="1" i="1">
                <a:solidFill>
                  <a:srgbClr val="000000"/>
                </a:solidFill>
                <a:latin typeface="Times New Roman"/>
                <a:ea typeface="Times New Roman"/>
                <a:cs typeface="Times New Roman"/>
                <a:sym typeface="Times New Roman"/>
              </a:rPr>
              <a:t>.</a:t>
            </a:r>
            <a:endParaRPr sz="1200" b="1" i="1">
              <a:solidFill>
                <a:srgbClr val="000000"/>
              </a:solidFill>
              <a:latin typeface="Times New Roman"/>
              <a:ea typeface="Times New Roman"/>
              <a:cs typeface="Times New Roman"/>
              <a:sym typeface="Times New Roman"/>
            </a:endParaRPr>
          </a:p>
          <a:p>
            <a:pPr marL="914400" lvl="0" indent="0" algn="l" rtl="0">
              <a:spcBef>
                <a:spcPts val="0"/>
              </a:spcBef>
              <a:spcAft>
                <a:spcPts val="0"/>
              </a:spcAft>
              <a:buNone/>
            </a:pPr>
            <a:endParaRPr sz="1200" i="1">
              <a:solidFill>
                <a:srgbClr val="333333"/>
              </a:solidFill>
              <a:latin typeface="Times New Roman"/>
              <a:ea typeface="Times New Roman"/>
              <a:cs typeface="Times New Roman"/>
              <a:sym typeface="Times New Roman"/>
            </a:endParaRPr>
          </a:p>
          <a:p>
            <a:pPr marL="457200" lvl="0" indent="-342900" algn="l" rtl="0">
              <a:spcBef>
                <a:spcPts val="0"/>
              </a:spcBef>
              <a:spcAft>
                <a:spcPts val="0"/>
              </a:spcAft>
              <a:buClr>
                <a:srgbClr val="000000"/>
              </a:buClr>
              <a:buSzPts val="1800"/>
              <a:buFont typeface="Times New Roman"/>
              <a:buAutoNum type="arabicPeriod"/>
            </a:pPr>
            <a:r>
              <a:rPr lang="en">
                <a:solidFill>
                  <a:srgbClr val="000000"/>
                </a:solidFill>
                <a:latin typeface="Times New Roman"/>
                <a:ea typeface="Times New Roman"/>
                <a:cs typeface="Times New Roman"/>
                <a:sym typeface="Times New Roman"/>
              </a:rPr>
              <a:t>BIKE EXPERTISE</a:t>
            </a:r>
            <a:endParaRPr>
              <a:solidFill>
                <a:srgbClr val="000000"/>
              </a:solidFill>
              <a:latin typeface="Times New Roman"/>
              <a:ea typeface="Times New Roman"/>
              <a:cs typeface="Times New Roman"/>
              <a:sym typeface="Times New Roman"/>
            </a:endParaRPr>
          </a:p>
          <a:p>
            <a:pPr marL="914400" lvl="1" indent="-342900" algn="l" rtl="0">
              <a:spcBef>
                <a:spcPts val="0"/>
              </a:spcBef>
              <a:spcAft>
                <a:spcPts val="0"/>
              </a:spcAft>
              <a:buClr>
                <a:srgbClr val="000000"/>
              </a:buClr>
              <a:buSzPts val="1800"/>
              <a:buFont typeface="Times New Roman"/>
              <a:buAutoNum type="alphaLcPeriod"/>
            </a:pPr>
            <a:r>
              <a:rPr lang="en" sz="1800">
                <a:solidFill>
                  <a:srgbClr val="000000"/>
                </a:solidFill>
                <a:latin typeface="Times New Roman"/>
                <a:ea typeface="Times New Roman"/>
                <a:cs typeface="Times New Roman"/>
                <a:sym typeface="Times New Roman"/>
              </a:rPr>
              <a:t>Bob Cormia - Calabazas Cyclery | </a:t>
            </a:r>
            <a:r>
              <a:rPr lang="en" sz="1800">
                <a:solidFill>
                  <a:srgbClr val="222222"/>
                </a:solidFill>
                <a:latin typeface="Times New Roman"/>
                <a:ea typeface="Times New Roman"/>
                <a:cs typeface="Times New Roman"/>
                <a:sym typeface="Times New Roman"/>
              </a:rPr>
              <a:t>6140 Bollinger Rd, San Jose, CA 95129</a:t>
            </a:r>
            <a:endParaRPr sz="1800">
              <a:solidFill>
                <a:srgbClr val="000000"/>
              </a:solidFill>
              <a:latin typeface="Times New Roman"/>
              <a:ea typeface="Times New Roman"/>
              <a:cs typeface="Times New Roman"/>
              <a:sym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62"/>
        <p:cNvGrpSpPr/>
        <p:nvPr/>
      </p:nvGrpSpPr>
      <p:grpSpPr>
        <a:xfrm>
          <a:off x="0" y="0"/>
          <a:ext cx="0" cy="0"/>
          <a:chOff x="0" y="0"/>
          <a:chExt cx="0" cy="0"/>
        </a:xfrm>
      </p:grpSpPr>
      <p:pic>
        <p:nvPicPr>
          <p:cNvPr id="63" name="Google Shape;63;p14"/>
          <p:cNvPicPr preferRelativeResize="0"/>
          <p:nvPr/>
        </p:nvPicPr>
        <p:blipFill>
          <a:blip r:embed="rId3">
            <a:alphaModFix/>
          </a:blip>
          <a:stretch>
            <a:fillRect/>
          </a:stretch>
        </p:blipFill>
        <p:spPr>
          <a:xfrm>
            <a:off x="4494750" y="902500"/>
            <a:ext cx="4517846" cy="5743203"/>
          </a:xfrm>
          <a:prstGeom prst="rect">
            <a:avLst/>
          </a:prstGeom>
          <a:noFill/>
          <a:ln>
            <a:noFill/>
          </a:ln>
        </p:spPr>
      </p:pic>
      <p:sp>
        <p:nvSpPr>
          <p:cNvPr id="64" name="Google Shape;64;p14"/>
          <p:cNvSpPr txBox="1">
            <a:spLocks noGrp="1"/>
          </p:cNvSpPr>
          <p:nvPr>
            <p:ph type="title"/>
          </p:nvPr>
        </p:nvSpPr>
        <p:spPr>
          <a:xfrm>
            <a:off x="131400" y="0"/>
            <a:ext cx="8881200" cy="902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b="1">
                <a:latin typeface="Century Gothic"/>
                <a:ea typeface="Century Gothic"/>
                <a:cs typeface="Century Gothic"/>
                <a:sym typeface="Century Gothic"/>
              </a:rPr>
              <a:t>Intro to DASB Bike Program</a:t>
            </a:r>
            <a:endParaRPr sz="4800" b="1">
              <a:latin typeface="Century Gothic"/>
              <a:ea typeface="Century Gothic"/>
              <a:cs typeface="Century Gothic"/>
              <a:sym typeface="Century Gothic"/>
            </a:endParaRPr>
          </a:p>
        </p:txBody>
      </p:sp>
      <p:sp>
        <p:nvSpPr>
          <p:cNvPr id="65" name="Google Shape;65;p14"/>
          <p:cNvSpPr txBox="1">
            <a:spLocks noGrp="1"/>
          </p:cNvSpPr>
          <p:nvPr>
            <p:ph type="body" idx="1"/>
          </p:nvPr>
        </p:nvSpPr>
        <p:spPr>
          <a:xfrm>
            <a:off x="346575" y="902500"/>
            <a:ext cx="3932100" cy="57432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457200" lvl="0" indent="-381000" algn="l" rtl="0">
              <a:lnSpc>
                <a:spcPct val="100000"/>
              </a:lnSpc>
              <a:spcBef>
                <a:spcPts val="0"/>
              </a:spcBef>
              <a:spcAft>
                <a:spcPts val="0"/>
              </a:spcAft>
              <a:buClr>
                <a:schemeClr val="dk1"/>
              </a:buClr>
              <a:buSzPts val="2400"/>
              <a:buFont typeface="Times New Roman"/>
              <a:buChar char="➔"/>
            </a:pPr>
            <a:r>
              <a:rPr lang="en" sz="2400">
                <a:solidFill>
                  <a:schemeClr val="dk1"/>
                </a:solidFill>
                <a:latin typeface="Times New Roman"/>
                <a:ea typeface="Times New Roman"/>
                <a:cs typeface="Times New Roman"/>
                <a:sym typeface="Times New Roman"/>
              </a:rPr>
              <a:t>Two services provided:</a:t>
            </a:r>
            <a:endParaRPr sz="2400">
              <a:solidFill>
                <a:schemeClr val="dk1"/>
              </a:solidFill>
              <a:latin typeface="Times New Roman"/>
              <a:ea typeface="Times New Roman"/>
              <a:cs typeface="Times New Roman"/>
              <a:sym typeface="Times New Roman"/>
            </a:endParaRPr>
          </a:p>
          <a:p>
            <a:pPr marL="914400" lvl="1" indent="-381000" algn="l" rtl="0">
              <a:lnSpc>
                <a:spcPct val="100000"/>
              </a:lnSpc>
              <a:spcBef>
                <a:spcPts val="0"/>
              </a:spcBef>
              <a:spcAft>
                <a:spcPts val="0"/>
              </a:spcAft>
              <a:buClr>
                <a:schemeClr val="dk1"/>
              </a:buClr>
              <a:buSzPts val="2400"/>
              <a:buFont typeface="Times New Roman"/>
              <a:buChar char="◆"/>
            </a:pPr>
            <a:r>
              <a:rPr lang="en" sz="2400">
                <a:solidFill>
                  <a:schemeClr val="dk1"/>
                </a:solidFill>
                <a:latin typeface="Times New Roman"/>
                <a:ea typeface="Times New Roman"/>
                <a:cs typeface="Times New Roman"/>
                <a:sym typeface="Times New Roman"/>
              </a:rPr>
              <a:t>Free bike rental</a:t>
            </a:r>
            <a:endParaRPr sz="2400">
              <a:solidFill>
                <a:schemeClr val="dk1"/>
              </a:solidFill>
              <a:latin typeface="Times New Roman"/>
              <a:ea typeface="Times New Roman"/>
              <a:cs typeface="Times New Roman"/>
              <a:sym typeface="Times New Roman"/>
            </a:endParaRPr>
          </a:p>
          <a:p>
            <a:pPr marL="914400" lvl="1" indent="-381000" algn="l" rtl="0">
              <a:lnSpc>
                <a:spcPct val="100000"/>
              </a:lnSpc>
              <a:spcBef>
                <a:spcPts val="0"/>
              </a:spcBef>
              <a:spcAft>
                <a:spcPts val="0"/>
              </a:spcAft>
              <a:buClr>
                <a:schemeClr val="dk1"/>
              </a:buClr>
              <a:buSzPts val="2400"/>
              <a:buFont typeface="Times New Roman"/>
              <a:buChar char="◆"/>
            </a:pPr>
            <a:r>
              <a:rPr lang="en" sz="2400">
                <a:solidFill>
                  <a:schemeClr val="dk1"/>
                </a:solidFill>
                <a:latin typeface="Times New Roman"/>
                <a:ea typeface="Times New Roman"/>
                <a:cs typeface="Times New Roman"/>
                <a:sym typeface="Times New Roman"/>
              </a:rPr>
              <a:t>Corral access - Key rental (not free)</a:t>
            </a:r>
            <a:endParaRPr sz="2400">
              <a:solidFill>
                <a:schemeClr val="dk1"/>
              </a:solidFill>
              <a:latin typeface="Times New Roman"/>
              <a:ea typeface="Times New Roman"/>
              <a:cs typeface="Times New Roman"/>
              <a:sym typeface="Times New Roman"/>
            </a:endParaRPr>
          </a:p>
          <a:p>
            <a:pPr marL="914400" lvl="0" indent="0" algn="l" rtl="0">
              <a:lnSpc>
                <a:spcPct val="100000"/>
              </a:lnSpc>
              <a:spcBef>
                <a:spcPts val="0"/>
              </a:spcBef>
              <a:spcAft>
                <a:spcPts val="0"/>
              </a:spcAft>
              <a:buNone/>
            </a:pPr>
            <a:endParaRPr sz="2400">
              <a:solidFill>
                <a:schemeClr val="dk1"/>
              </a:solidFill>
              <a:latin typeface="Times New Roman"/>
              <a:ea typeface="Times New Roman"/>
              <a:cs typeface="Times New Roman"/>
              <a:sym typeface="Times New Roman"/>
            </a:endParaRPr>
          </a:p>
          <a:p>
            <a:pPr marL="457200" lvl="0" indent="-381000" algn="l" rtl="0">
              <a:lnSpc>
                <a:spcPct val="100000"/>
              </a:lnSpc>
              <a:spcBef>
                <a:spcPts val="0"/>
              </a:spcBef>
              <a:spcAft>
                <a:spcPts val="0"/>
              </a:spcAft>
              <a:buClr>
                <a:srgbClr val="000000"/>
              </a:buClr>
              <a:buSzPts val="2400"/>
              <a:buFont typeface="Times New Roman"/>
              <a:buChar char="➔"/>
            </a:pPr>
            <a:r>
              <a:rPr lang="en" sz="2400">
                <a:solidFill>
                  <a:srgbClr val="000000"/>
                </a:solidFill>
                <a:latin typeface="Times New Roman"/>
                <a:ea typeface="Times New Roman"/>
                <a:cs typeface="Times New Roman"/>
                <a:sym typeface="Times New Roman"/>
              </a:rPr>
              <a:t>How it works:</a:t>
            </a:r>
            <a:endParaRPr sz="2400">
              <a:solidFill>
                <a:srgbClr val="000000"/>
              </a:solidFill>
              <a:latin typeface="Times New Roman"/>
              <a:ea typeface="Times New Roman"/>
              <a:cs typeface="Times New Roman"/>
              <a:sym typeface="Times New Roman"/>
            </a:endParaRPr>
          </a:p>
          <a:p>
            <a:pPr marL="914400" lvl="1" indent="-381000" algn="l" rtl="0">
              <a:lnSpc>
                <a:spcPct val="100000"/>
              </a:lnSpc>
              <a:spcBef>
                <a:spcPts val="0"/>
              </a:spcBef>
              <a:spcAft>
                <a:spcPts val="0"/>
              </a:spcAft>
              <a:buClr>
                <a:srgbClr val="000000"/>
              </a:buClr>
              <a:buSzPts val="2400"/>
              <a:buFont typeface="Times New Roman"/>
              <a:buChar char="◆"/>
            </a:pPr>
            <a:r>
              <a:rPr lang="en" sz="2400">
                <a:solidFill>
                  <a:srgbClr val="000000"/>
                </a:solidFill>
                <a:latin typeface="Times New Roman"/>
                <a:ea typeface="Times New Roman"/>
                <a:cs typeface="Times New Roman"/>
                <a:sym typeface="Times New Roman"/>
              </a:rPr>
              <a:t>Requirements</a:t>
            </a:r>
            <a:endParaRPr sz="2400">
              <a:solidFill>
                <a:srgbClr val="000000"/>
              </a:solidFill>
              <a:latin typeface="Times New Roman"/>
              <a:ea typeface="Times New Roman"/>
              <a:cs typeface="Times New Roman"/>
              <a:sym typeface="Times New Roman"/>
            </a:endParaRPr>
          </a:p>
          <a:p>
            <a:pPr marL="914400" lvl="1" indent="-381000" algn="l" rtl="0">
              <a:lnSpc>
                <a:spcPct val="100000"/>
              </a:lnSpc>
              <a:spcBef>
                <a:spcPts val="0"/>
              </a:spcBef>
              <a:spcAft>
                <a:spcPts val="0"/>
              </a:spcAft>
              <a:buClr>
                <a:srgbClr val="000000"/>
              </a:buClr>
              <a:buSzPts val="2400"/>
              <a:buFont typeface="Times New Roman"/>
              <a:buChar char="◆"/>
            </a:pPr>
            <a:r>
              <a:rPr lang="en" sz="2400">
                <a:solidFill>
                  <a:srgbClr val="000000"/>
                </a:solidFill>
                <a:latin typeface="Times New Roman"/>
                <a:ea typeface="Times New Roman"/>
                <a:cs typeface="Times New Roman"/>
                <a:sym typeface="Times New Roman"/>
              </a:rPr>
              <a:t>What is provided</a:t>
            </a:r>
            <a:endParaRPr sz="2400">
              <a:solidFill>
                <a:srgbClr val="000000"/>
              </a:solidFill>
              <a:latin typeface="Times New Roman"/>
              <a:ea typeface="Times New Roman"/>
              <a:cs typeface="Times New Roman"/>
              <a:sym typeface="Times New Roman"/>
            </a:endParaRPr>
          </a:p>
          <a:p>
            <a:pPr marL="0" lvl="0" indent="0" algn="l" rtl="0">
              <a:lnSpc>
                <a:spcPct val="100000"/>
              </a:lnSpc>
              <a:spcBef>
                <a:spcPts val="0"/>
              </a:spcBef>
              <a:spcAft>
                <a:spcPts val="0"/>
              </a:spcAft>
              <a:buNone/>
            </a:pPr>
            <a:endParaRPr sz="2400">
              <a:solidFill>
                <a:srgbClr val="000000"/>
              </a:solidFill>
              <a:latin typeface="Times New Roman"/>
              <a:ea typeface="Times New Roman"/>
              <a:cs typeface="Times New Roman"/>
              <a:sym typeface="Times New Roman"/>
            </a:endParaRPr>
          </a:p>
          <a:p>
            <a:pPr marL="457200" lvl="0" indent="-381000" algn="l" rtl="0">
              <a:lnSpc>
                <a:spcPct val="100000"/>
              </a:lnSpc>
              <a:spcBef>
                <a:spcPts val="0"/>
              </a:spcBef>
              <a:spcAft>
                <a:spcPts val="0"/>
              </a:spcAft>
              <a:buClr>
                <a:srgbClr val="000000"/>
              </a:buClr>
              <a:buSzPts val="2400"/>
              <a:buFont typeface="Times New Roman"/>
              <a:buChar char="➔"/>
            </a:pPr>
            <a:r>
              <a:rPr lang="en" sz="2400">
                <a:solidFill>
                  <a:srgbClr val="000000"/>
                </a:solidFill>
                <a:latin typeface="Times New Roman"/>
                <a:ea typeface="Times New Roman"/>
                <a:cs typeface="Times New Roman"/>
                <a:sym typeface="Times New Roman"/>
              </a:rPr>
              <a:t>Program expanded to meet rising demands.</a:t>
            </a:r>
            <a:br>
              <a:rPr lang="en" sz="2400">
                <a:solidFill>
                  <a:srgbClr val="000000"/>
                </a:solidFill>
                <a:latin typeface="Times New Roman"/>
                <a:ea typeface="Times New Roman"/>
                <a:cs typeface="Times New Roman"/>
                <a:sym typeface="Times New Roman"/>
              </a:rPr>
            </a:br>
            <a:endParaRPr sz="2400">
              <a:solidFill>
                <a:srgbClr val="000000"/>
              </a:solidFill>
              <a:latin typeface="Times New Roman"/>
              <a:ea typeface="Times New Roman"/>
              <a:cs typeface="Times New Roman"/>
              <a:sym typeface="Times New Roman"/>
            </a:endParaRPr>
          </a:p>
          <a:p>
            <a:pPr marL="0" lvl="0" indent="0" algn="l" rtl="0">
              <a:lnSpc>
                <a:spcPct val="100000"/>
              </a:lnSpc>
              <a:spcBef>
                <a:spcPts val="0"/>
              </a:spcBef>
              <a:spcAft>
                <a:spcPts val="0"/>
              </a:spcAft>
              <a:buNone/>
            </a:pPr>
            <a:endParaRPr sz="2400">
              <a:solidFill>
                <a:srgbClr val="000000"/>
              </a:solidFill>
              <a:latin typeface="Times New Roman"/>
              <a:ea typeface="Times New Roman"/>
              <a:cs typeface="Times New Roman"/>
              <a:sym typeface="Times New Roman"/>
            </a:endParaRPr>
          </a:p>
        </p:txBody>
      </p:sp>
      <p:pic>
        <p:nvPicPr>
          <p:cNvPr id="66" name="Google Shape;66;p14"/>
          <p:cNvPicPr preferRelativeResize="0"/>
          <p:nvPr/>
        </p:nvPicPr>
        <p:blipFill>
          <a:blip r:embed="rId4">
            <a:alphaModFix/>
          </a:blip>
          <a:stretch>
            <a:fillRect/>
          </a:stretch>
        </p:blipFill>
        <p:spPr>
          <a:xfrm>
            <a:off x="7536425" y="902500"/>
            <a:ext cx="1476175" cy="14761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70"/>
        <p:cNvGrpSpPr/>
        <p:nvPr/>
      </p:nvGrpSpPr>
      <p:grpSpPr>
        <a:xfrm>
          <a:off x="0" y="0"/>
          <a:ext cx="0" cy="0"/>
          <a:chOff x="0" y="0"/>
          <a:chExt cx="0" cy="0"/>
        </a:xfrm>
      </p:grpSpPr>
      <p:sp>
        <p:nvSpPr>
          <p:cNvPr id="71" name="Google Shape;71;p15"/>
          <p:cNvSpPr/>
          <p:nvPr/>
        </p:nvSpPr>
        <p:spPr>
          <a:xfrm>
            <a:off x="293550" y="339750"/>
            <a:ext cx="8556900" cy="61785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5"/>
          <p:cNvSpPr txBox="1">
            <a:spLocks noGrp="1"/>
          </p:cNvSpPr>
          <p:nvPr>
            <p:ph type="body" idx="1"/>
          </p:nvPr>
        </p:nvSpPr>
        <p:spPr>
          <a:xfrm>
            <a:off x="725950" y="473700"/>
            <a:ext cx="8106600" cy="59106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4800" b="1" u="sng">
                <a:solidFill>
                  <a:schemeClr val="dk1"/>
                </a:solidFill>
                <a:latin typeface="Century Gothic"/>
                <a:ea typeface="Century Gothic"/>
                <a:cs typeface="Century Gothic"/>
                <a:sym typeface="Century Gothic"/>
              </a:rPr>
              <a:t>Program Statistics </a:t>
            </a:r>
            <a:endParaRPr sz="4800" b="1" u="sng">
              <a:solidFill>
                <a:schemeClr val="dk1"/>
              </a:solidFill>
              <a:latin typeface="Century Gothic"/>
              <a:ea typeface="Century Gothic"/>
              <a:cs typeface="Century Gothic"/>
              <a:sym typeface="Century Gothic"/>
            </a:endParaRPr>
          </a:p>
          <a:p>
            <a:pPr marL="0" lvl="0" indent="0" algn="l" rtl="0">
              <a:lnSpc>
                <a:spcPct val="100000"/>
              </a:lnSpc>
              <a:spcBef>
                <a:spcPts val="0"/>
              </a:spcBef>
              <a:spcAft>
                <a:spcPts val="0"/>
              </a:spcAft>
              <a:buNone/>
            </a:pPr>
            <a:endParaRPr>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None/>
            </a:pPr>
            <a:endParaRPr sz="4000">
              <a:solidFill>
                <a:schemeClr val="dk1"/>
              </a:solidFill>
              <a:latin typeface="Times New Roman"/>
              <a:ea typeface="Times New Roman"/>
              <a:cs typeface="Times New Roman"/>
              <a:sym typeface="Times New Roman"/>
            </a:endParaRPr>
          </a:p>
          <a:p>
            <a:pPr marL="457200" lvl="0" indent="-482600" algn="l" rtl="0">
              <a:lnSpc>
                <a:spcPct val="100000"/>
              </a:lnSpc>
              <a:spcBef>
                <a:spcPts val="0"/>
              </a:spcBef>
              <a:spcAft>
                <a:spcPts val="0"/>
              </a:spcAft>
              <a:buClr>
                <a:schemeClr val="dk1"/>
              </a:buClr>
              <a:buSzPts val="4000"/>
              <a:buFont typeface="Times New Roman"/>
              <a:buChar char="➔"/>
            </a:pPr>
            <a:r>
              <a:rPr lang="en" sz="4000" b="1">
                <a:solidFill>
                  <a:schemeClr val="dk1"/>
                </a:solidFill>
                <a:latin typeface="Times New Roman"/>
                <a:ea typeface="Times New Roman"/>
                <a:cs typeface="Times New Roman"/>
                <a:sym typeface="Times New Roman"/>
              </a:rPr>
              <a:t>2017-2018</a:t>
            </a:r>
            <a:r>
              <a:rPr lang="en" sz="4000">
                <a:solidFill>
                  <a:schemeClr val="dk1"/>
                </a:solidFill>
                <a:latin typeface="Times New Roman"/>
                <a:ea typeface="Times New Roman"/>
                <a:cs typeface="Times New Roman"/>
                <a:sym typeface="Times New Roman"/>
              </a:rPr>
              <a:t> Bike check outs: 148</a:t>
            </a:r>
            <a:br>
              <a:rPr lang="en" sz="4000">
                <a:solidFill>
                  <a:schemeClr val="dk1"/>
                </a:solidFill>
                <a:latin typeface="Times New Roman"/>
                <a:ea typeface="Times New Roman"/>
                <a:cs typeface="Times New Roman"/>
                <a:sym typeface="Times New Roman"/>
              </a:rPr>
            </a:br>
            <a:endParaRPr sz="4000">
              <a:solidFill>
                <a:schemeClr val="dk1"/>
              </a:solidFill>
              <a:latin typeface="Times New Roman"/>
              <a:ea typeface="Times New Roman"/>
              <a:cs typeface="Times New Roman"/>
              <a:sym typeface="Times New Roman"/>
            </a:endParaRPr>
          </a:p>
          <a:p>
            <a:pPr marL="457200" lvl="0" indent="0" algn="l" rtl="0">
              <a:lnSpc>
                <a:spcPct val="100000"/>
              </a:lnSpc>
              <a:spcBef>
                <a:spcPts val="0"/>
              </a:spcBef>
              <a:spcAft>
                <a:spcPts val="0"/>
              </a:spcAft>
              <a:buNone/>
            </a:pPr>
            <a:endParaRPr sz="4000">
              <a:solidFill>
                <a:schemeClr val="dk1"/>
              </a:solidFill>
              <a:latin typeface="Times New Roman"/>
              <a:ea typeface="Times New Roman"/>
              <a:cs typeface="Times New Roman"/>
              <a:sym typeface="Times New Roman"/>
            </a:endParaRPr>
          </a:p>
          <a:p>
            <a:pPr marL="457200" lvl="0" indent="-482600" algn="l" rtl="0">
              <a:lnSpc>
                <a:spcPct val="100000"/>
              </a:lnSpc>
              <a:spcBef>
                <a:spcPts val="0"/>
              </a:spcBef>
              <a:spcAft>
                <a:spcPts val="0"/>
              </a:spcAft>
              <a:buClr>
                <a:schemeClr val="dk1"/>
              </a:buClr>
              <a:buSzPts val="4000"/>
              <a:buFont typeface="Times New Roman"/>
              <a:buChar char="➔"/>
            </a:pPr>
            <a:r>
              <a:rPr lang="en" sz="4000" b="1">
                <a:solidFill>
                  <a:schemeClr val="dk1"/>
                </a:solidFill>
                <a:latin typeface="Times New Roman"/>
                <a:ea typeface="Times New Roman"/>
                <a:cs typeface="Times New Roman"/>
                <a:sym typeface="Times New Roman"/>
              </a:rPr>
              <a:t>2018-2019</a:t>
            </a:r>
            <a:r>
              <a:rPr lang="en" sz="4000">
                <a:solidFill>
                  <a:schemeClr val="dk1"/>
                </a:solidFill>
                <a:latin typeface="Times New Roman"/>
                <a:ea typeface="Times New Roman"/>
                <a:cs typeface="Times New Roman"/>
                <a:sym typeface="Times New Roman"/>
              </a:rPr>
              <a:t> Bike check outs: 105</a:t>
            </a:r>
            <a:endParaRPr sz="4000">
              <a:solidFill>
                <a:schemeClr val="dk1"/>
              </a:solidFill>
              <a:latin typeface="Times New Roman"/>
              <a:ea typeface="Times New Roman"/>
              <a:cs typeface="Times New Roman"/>
              <a:sym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76"/>
        <p:cNvGrpSpPr/>
        <p:nvPr/>
      </p:nvGrpSpPr>
      <p:grpSpPr>
        <a:xfrm>
          <a:off x="0" y="0"/>
          <a:ext cx="0" cy="0"/>
          <a:chOff x="0" y="0"/>
          <a:chExt cx="0" cy="0"/>
        </a:xfrm>
      </p:grpSpPr>
      <p:sp>
        <p:nvSpPr>
          <p:cNvPr id="77" name="Google Shape;77;p16"/>
          <p:cNvSpPr/>
          <p:nvPr/>
        </p:nvSpPr>
        <p:spPr>
          <a:xfrm>
            <a:off x="183125" y="247100"/>
            <a:ext cx="4340400" cy="6301800"/>
          </a:xfrm>
          <a:prstGeom prst="rect">
            <a:avLst/>
          </a:prstGeom>
          <a:no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6"/>
          <p:cNvSpPr txBox="1">
            <a:spLocks noGrp="1"/>
          </p:cNvSpPr>
          <p:nvPr>
            <p:ph type="title"/>
          </p:nvPr>
        </p:nvSpPr>
        <p:spPr>
          <a:xfrm>
            <a:off x="183125" y="247100"/>
            <a:ext cx="43404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b="1" u="sng">
                <a:latin typeface="Times New Roman"/>
                <a:ea typeface="Times New Roman"/>
                <a:cs typeface="Times New Roman"/>
                <a:sym typeface="Times New Roman"/>
              </a:rPr>
              <a:t>Significance of Bike Program </a:t>
            </a:r>
            <a:endParaRPr sz="2600" b="1" u="sng">
              <a:latin typeface="Times New Roman"/>
              <a:ea typeface="Times New Roman"/>
              <a:cs typeface="Times New Roman"/>
              <a:sym typeface="Times New Roman"/>
            </a:endParaRPr>
          </a:p>
        </p:txBody>
      </p:sp>
      <p:sp>
        <p:nvSpPr>
          <p:cNvPr id="79" name="Google Shape;79;p16"/>
          <p:cNvSpPr txBox="1">
            <a:spLocks noGrp="1"/>
          </p:cNvSpPr>
          <p:nvPr>
            <p:ph type="body" idx="1"/>
          </p:nvPr>
        </p:nvSpPr>
        <p:spPr>
          <a:xfrm>
            <a:off x="397175" y="3216625"/>
            <a:ext cx="3588000" cy="24933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Font typeface="Times New Roman"/>
              <a:buAutoNum type="arabicPeriod"/>
            </a:pPr>
            <a:r>
              <a:rPr lang="en">
                <a:solidFill>
                  <a:srgbClr val="000000"/>
                </a:solidFill>
                <a:latin typeface="Times New Roman"/>
                <a:ea typeface="Times New Roman"/>
                <a:cs typeface="Times New Roman"/>
                <a:sym typeface="Times New Roman"/>
              </a:rPr>
              <a:t>Aligns with local community vision to promote alternative modes of transportation. </a:t>
            </a:r>
            <a:endParaRPr>
              <a:solidFill>
                <a:srgbClr val="000000"/>
              </a:solidFill>
              <a:latin typeface="Times New Roman"/>
              <a:ea typeface="Times New Roman"/>
              <a:cs typeface="Times New Roman"/>
              <a:sym typeface="Times New Roman"/>
            </a:endParaRPr>
          </a:p>
          <a:p>
            <a:pPr marL="457200" lvl="0" indent="-342900" algn="l" rtl="0">
              <a:spcBef>
                <a:spcPts val="0"/>
              </a:spcBef>
              <a:spcAft>
                <a:spcPts val="0"/>
              </a:spcAft>
              <a:buClr>
                <a:srgbClr val="000000"/>
              </a:buClr>
              <a:buSzPts val="1800"/>
              <a:buFont typeface="Times New Roman"/>
              <a:buAutoNum type="arabicPeriod"/>
            </a:pPr>
            <a:r>
              <a:rPr lang="en">
                <a:solidFill>
                  <a:srgbClr val="000000"/>
                </a:solidFill>
                <a:latin typeface="Times New Roman"/>
                <a:ea typeface="Times New Roman"/>
                <a:cs typeface="Times New Roman"/>
                <a:sym typeface="Times New Roman"/>
              </a:rPr>
              <a:t>Builds on- and off-campus biking community. </a:t>
            </a:r>
            <a:endParaRPr>
              <a:solidFill>
                <a:srgbClr val="000000"/>
              </a:solidFill>
              <a:latin typeface="Times New Roman"/>
              <a:ea typeface="Times New Roman"/>
              <a:cs typeface="Times New Roman"/>
              <a:sym typeface="Times New Roman"/>
            </a:endParaRPr>
          </a:p>
          <a:p>
            <a:pPr marL="457200" lvl="0" indent="0" algn="l" rtl="0">
              <a:spcBef>
                <a:spcPts val="1600"/>
              </a:spcBef>
              <a:spcAft>
                <a:spcPts val="0"/>
              </a:spcAft>
              <a:buNone/>
            </a:pPr>
            <a:endParaRPr>
              <a:solidFill>
                <a:srgbClr val="000000"/>
              </a:solidFill>
              <a:latin typeface="Times New Roman"/>
              <a:ea typeface="Times New Roman"/>
              <a:cs typeface="Times New Roman"/>
              <a:sym typeface="Times New Roman"/>
            </a:endParaRPr>
          </a:p>
          <a:p>
            <a:pPr marL="0" lvl="0" indent="0" algn="l" rtl="0">
              <a:spcBef>
                <a:spcPts val="1600"/>
              </a:spcBef>
              <a:spcAft>
                <a:spcPts val="1600"/>
              </a:spcAft>
              <a:buNone/>
            </a:pPr>
            <a:endParaRPr>
              <a:solidFill>
                <a:srgbClr val="000000"/>
              </a:solidFill>
              <a:latin typeface="Times New Roman"/>
              <a:ea typeface="Times New Roman"/>
              <a:cs typeface="Times New Roman"/>
              <a:sym typeface="Times New Roman"/>
            </a:endParaRPr>
          </a:p>
        </p:txBody>
      </p:sp>
      <p:sp>
        <p:nvSpPr>
          <p:cNvPr id="80" name="Google Shape;80;p16"/>
          <p:cNvSpPr txBox="1"/>
          <p:nvPr/>
        </p:nvSpPr>
        <p:spPr>
          <a:xfrm>
            <a:off x="397175" y="1010600"/>
            <a:ext cx="3912300" cy="9444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Times New Roman"/>
              <a:buAutoNum type="arabicPeriod"/>
            </a:pPr>
            <a:r>
              <a:rPr lang="en" sz="1800">
                <a:latin typeface="Times New Roman"/>
                <a:ea typeface="Times New Roman"/>
                <a:cs typeface="Times New Roman"/>
                <a:sym typeface="Times New Roman"/>
              </a:rPr>
              <a:t>Meets transportation needs of students.</a:t>
            </a:r>
            <a:endParaRPr sz="1800">
              <a:latin typeface="Times New Roman"/>
              <a:ea typeface="Times New Roman"/>
              <a:cs typeface="Times New Roman"/>
              <a:sym typeface="Times New Roman"/>
            </a:endParaRPr>
          </a:p>
          <a:p>
            <a:pPr marL="457200" lvl="0" indent="0" algn="l" rtl="0">
              <a:spcBef>
                <a:spcPts val="0"/>
              </a:spcBef>
              <a:spcAft>
                <a:spcPts val="0"/>
              </a:spcAft>
              <a:buNone/>
            </a:pPr>
            <a:endParaRPr sz="1800">
              <a:latin typeface="Times New Roman"/>
              <a:ea typeface="Times New Roman"/>
              <a:cs typeface="Times New Roman"/>
              <a:sym typeface="Times New Roman"/>
            </a:endParaRPr>
          </a:p>
          <a:p>
            <a:pPr marL="457200" lvl="0" indent="-342900" algn="l" rtl="0">
              <a:spcBef>
                <a:spcPts val="0"/>
              </a:spcBef>
              <a:spcAft>
                <a:spcPts val="0"/>
              </a:spcAft>
              <a:buSzPts val="1800"/>
              <a:buFont typeface="Times New Roman"/>
              <a:buAutoNum type="arabicPeriod"/>
            </a:pPr>
            <a:r>
              <a:rPr lang="en" sz="1800">
                <a:solidFill>
                  <a:schemeClr val="dk1"/>
                </a:solidFill>
                <a:latin typeface="Times New Roman"/>
                <a:ea typeface="Times New Roman"/>
                <a:cs typeface="Times New Roman"/>
                <a:sym typeface="Times New Roman"/>
              </a:rPr>
              <a:t>Part of De Anza’s commitment to sustainability.</a:t>
            </a:r>
            <a:endParaRPr sz="1800">
              <a:latin typeface="Times New Roman"/>
              <a:ea typeface="Times New Roman"/>
              <a:cs typeface="Times New Roman"/>
              <a:sym typeface="Times New Roman"/>
            </a:endParaRPr>
          </a:p>
        </p:txBody>
      </p:sp>
      <p:sp>
        <p:nvSpPr>
          <p:cNvPr id="81" name="Google Shape;81;p16"/>
          <p:cNvSpPr txBox="1"/>
          <p:nvPr/>
        </p:nvSpPr>
        <p:spPr>
          <a:xfrm>
            <a:off x="397175" y="2616325"/>
            <a:ext cx="4005000" cy="60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latin typeface="Times New Roman"/>
                <a:ea typeface="Times New Roman"/>
                <a:cs typeface="Times New Roman"/>
                <a:sym typeface="Times New Roman"/>
              </a:rPr>
              <a:t>In addition to the above...</a:t>
            </a:r>
            <a:endParaRPr sz="2800">
              <a:latin typeface="Times New Roman"/>
              <a:ea typeface="Times New Roman"/>
              <a:cs typeface="Times New Roman"/>
              <a:sym typeface="Times New Roman"/>
            </a:endParaRPr>
          </a:p>
        </p:txBody>
      </p:sp>
      <p:pic>
        <p:nvPicPr>
          <p:cNvPr id="82" name="Google Shape;82;p16"/>
          <p:cNvPicPr preferRelativeResize="0"/>
          <p:nvPr/>
        </p:nvPicPr>
        <p:blipFill>
          <a:blip r:embed="rId3">
            <a:alphaModFix/>
          </a:blip>
          <a:stretch>
            <a:fillRect/>
          </a:stretch>
        </p:blipFill>
        <p:spPr>
          <a:xfrm>
            <a:off x="4721175" y="2151350"/>
            <a:ext cx="4247325" cy="2493300"/>
          </a:xfrm>
          <a:prstGeom prst="rect">
            <a:avLst/>
          </a:prstGeom>
          <a:noFill/>
          <a:ln>
            <a:noFill/>
          </a:ln>
        </p:spPr>
      </p:pic>
      <p:pic>
        <p:nvPicPr>
          <p:cNvPr id="83" name="Google Shape;83;p16"/>
          <p:cNvPicPr preferRelativeResize="0"/>
          <p:nvPr/>
        </p:nvPicPr>
        <p:blipFill>
          <a:blip r:embed="rId4">
            <a:alphaModFix/>
          </a:blip>
          <a:stretch>
            <a:fillRect/>
          </a:stretch>
        </p:blipFill>
        <p:spPr>
          <a:xfrm>
            <a:off x="4674638" y="247100"/>
            <a:ext cx="4340410" cy="1446244"/>
          </a:xfrm>
          <a:prstGeom prst="rect">
            <a:avLst/>
          </a:prstGeom>
          <a:noFill/>
          <a:ln>
            <a:noFill/>
          </a:ln>
        </p:spPr>
      </p:pic>
      <p:pic>
        <p:nvPicPr>
          <p:cNvPr id="84" name="Google Shape;84;p16"/>
          <p:cNvPicPr preferRelativeResize="0"/>
          <p:nvPr/>
        </p:nvPicPr>
        <p:blipFill>
          <a:blip r:embed="rId4">
            <a:alphaModFix/>
          </a:blip>
          <a:stretch>
            <a:fillRect/>
          </a:stretch>
        </p:blipFill>
        <p:spPr>
          <a:xfrm>
            <a:off x="4674638" y="5102650"/>
            <a:ext cx="4340410" cy="144624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7"/>
          <p:cNvPicPr preferRelativeResize="0"/>
          <p:nvPr/>
        </p:nvPicPr>
        <p:blipFill>
          <a:blip r:embed="rId3">
            <a:alphaModFix/>
          </a:blip>
          <a:stretch>
            <a:fillRect/>
          </a:stretch>
        </p:blipFill>
        <p:spPr>
          <a:xfrm>
            <a:off x="0" y="0"/>
            <a:ext cx="9144032" cy="6858001"/>
          </a:xfrm>
          <a:prstGeom prst="rect">
            <a:avLst/>
          </a:prstGeom>
          <a:noFill/>
          <a:ln>
            <a:noFill/>
          </a:ln>
        </p:spPr>
      </p:pic>
      <p:sp>
        <p:nvSpPr>
          <p:cNvPr id="90" name="Google Shape;90;p17"/>
          <p:cNvSpPr txBox="1">
            <a:spLocks noGrp="1"/>
          </p:cNvSpPr>
          <p:nvPr>
            <p:ph type="title"/>
          </p:nvPr>
        </p:nvSpPr>
        <p:spPr>
          <a:xfrm>
            <a:off x="278113" y="270300"/>
            <a:ext cx="8587800" cy="6317400"/>
          </a:xfrm>
          <a:prstGeom prst="rect">
            <a:avLst/>
          </a:prstGeom>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4800" b="1">
                <a:solidFill>
                  <a:srgbClr val="FFFFFF"/>
                </a:solidFill>
                <a:latin typeface="Century Gothic"/>
                <a:ea typeface="Century Gothic"/>
                <a:cs typeface="Century Gothic"/>
                <a:sym typeface="Century Gothic"/>
              </a:rPr>
              <a:t> Main Issue Facing the</a:t>
            </a:r>
            <a:endParaRPr sz="4800" b="1">
              <a:solidFill>
                <a:srgbClr val="FFFFFF"/>
              </a:solidFill>
              <a:latin typeface="Century Gothic"/>
              <a:ea typeface="Century Gothic"/>
              <a:cs typeface="Century Gothic"/>
              <a:sym typeface="Century Gothic"/>
            </a:endParaRPr>
          </a:p>
          <a:p>
            <a:pPr marL="0" lvl="0" indent="0" algn="ctr" rtl="0">
              <a:spcBef>
                <a:spcPts val="0"/>
              </a:spcBef>
              <a:spcAft>
                <a:spcPts val="0"/>
              </a:spcAft>
              <a:buNone/>
            </a:pPr>
            <a:r>
              <a:rPr lang="en" sz="4800" b="1">
                <a:solidFill>
                  <a:srgbClr val="FFFFFF"/>
                </a:solidFill>
                <a:latin typeface="Century Gothic"/>
                <a:ea typeface="Century Gothic"/>
                <a:cs typeface="Century Gothic"/>
                <a:sym typeface="Century Gothic"/>
              </a:rPr>
              <a:t> Bike Program</a:t>
            </a:r>
            <a:endParaRPr sz="4800" b="1">
              <a:solidFill>
                <a:srgbClr val="FFFFFF"/>
              </a:solidFill>
              <a:latin typeface="Century Gothic"/>
              <a:ea typeface="Century Gothic"/>
              <a:cs typeface="Century Gothic"/>
              <a:sym typeface="Century Gothic"/>
            </a:endParaRPr>
          </a:p>
        </p:txBody>
      </p:sp>
      <p:sp>
        <p:nvSpPr>
          <p:cNvPr id="91" name="Google Shape;91;p17"/>
          <p:cNvSpPr txBox="1"/>
          <p:nvPr/>
        </p:nvSpPr>
        <p:spPr>
          <a:xfrm>
            <a:off x="2069725" y="2687550"/>
            <a:ext cx="5004600" cy="1482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800" b="1">
                <a:solidFill>
                  <a:schemeClr val="lt1"/>
                </a:solidFill>
                <a:latin typeface="Century Gothic"/>
                <a:ea typeface="Century Gothic"/>
                <a:cs typeface="Century Gothic"/>
                <a:sym typeface="Century Gothic"/>
              </a:rPr>
              <a:t>No structure over the bikes.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
                                        <p:tgtEl>
                                          <p:spTgt spid="90"/>
                                        </p:tgtEl>
                                      </p:cBhvr>
                                    </p:animEffect>
                                    <p:set>
                                      <p:cBhvr>
                                        <p:cTn id="7" dur="1" fill="hold">
                                          <p:stCondLst>
                                            <p:cond delay="200"/>
                                          </p:stCondLst>
                                        </p:cTn>
                                        <p:tgtEl>
                                          <p:spTgt spid="9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3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95"/>
        <p:cNvGrpSpPr/>
        <p:nvPr/>
      </p:nvGrpSpPr>
      <p:grpSpPr>
        <a:xfrm>
          <a:off x="0" y="0"/>
          <a:ext cx="0" cy="0"/>
          <a:chOff x="0" y="0"/>
          <a:chExt cx="0" cy="0"/>
        </a:xfrm>
      </p:grpSpPr>
      <p:sp>
        <p:nvSpPr>
          <p:cNvPr id="96" name="Google Shape;96;p18"/>
          <p:cNvSpPr txBox="1">
            <a:spLocks noGrp="1"/>
          </p:cNvSpPr>
          <p:nvPr>
            <p:ph type="title"/>
          </p:nvPr>
        </p:nvSpPr>
        <p:spPr>
          <a:xfrm>
            <a:off x="1158450" y="2629300"/>
            <a:ext cx="6827100" cy="1567800"/>
          </a:xfrm>
          <a:prstGeom prst="rect">
            <a:avLst/>
          </a:prstGeom>
          <a:noFill/>
          <a:ln w="762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4800" b="1">
                <a:solidFill>
                  <a:srgbClr val="FFFFFF"/>
                </a:solidFill>
                <a:latin typeface="Century Gothic"/>
                <a:ea typeface="Century Gothic"/>
                <a:cs typeface="Century Gothic"/>
                <a:sym typeface="Century Gothic"/>
              </a:rPr>
              <a:t>Damage Highlights</a:t>
            </a:r>
            <a:endParaRPr sz="4800">
              <a:solidFill>
                <a:srgbClr val="FFFFFF"/>
              </a:solidFill>
            </a:endParaRPr>
          </a:p>
        </p:txBody>
      </p:sp>
      <p:pic>
        <p:nvPicPr>
          <p:cNvPr id="97" name="Google Shape;97;p18"/>
          <p:cNvPicPr preferRelativeResize="0"/>
          <p:nvPr/>
        </p:nvPicPr>
        <p:blipFill>
          <a:blip r:embed="rId3">
            <a:alphaModFix/>
          </a:blip>
          <a:stretch>
            <a:fillRect/>
          </a:stretch>
        </p:blipFill>
        <p:spPr>
          <a:xfrm>
            <a:off x="108150" y="4614275"/>
            <a:ext cx="2188501" cy="2188501"/>
          </a:xfrm>
          <a:prstGeom prst="rect">
            <a:avLst/>
          </a:prstGeom>
          <a:noFill/>
          <a:ln>
            <a:noFill/>
          </a:ln>
        </p:spPr>
      </p:pic>
      <p:pic>
        <p:nvPicPr>
          <p:cNvPr id="98" name="Google Shape;98;p18"/>
          <p:cNvPicPr preferRelativeResize="0"/>
          <p:nvPr/>
        </p:nvPicPr>
        <p:blipFill>
          <a:blip r:embed="rId4">
            <a:alphaModFix/>
          </a:blip>
          <a:stretch>
            <a:fillRect/>
          </a:stretch>
        </p:blipFill>
        <p:spPr>
          <a:xfrm>
            <a:off x="2369725" y="83025"/>
            <a:ext cx="2129200" cy="2129200"/>
          </a:xfrm>
          <a:prstGeom prst="rect">
            <a:avLst/>
          </a:prstGeom>
          <a:noFill/>
          <a:ln>
            <a:noFill/>
          </a:ln>
        </p:spPr>
      </p:pic>
      <p:pic>
        <p:nvPicPr>
          <p:cNvPr id="99" name="Google Shape;99;p18"/>
          <p:cNvPicPr preferRelativeResize="0"/>
          <p:nvPr/>
        </p:nvPicPr>
        <p:blipFill>
          <a:blip r:embed="rId5">
            <a:alphaModFix/>
          </a:blip>
          <a:stretch>
            <a:fillRect/>
          </a:stretch>
        </p:blipFill>
        <p:spPr>
          <a:xfrm>
            <a:off x="4572000" y="83025"/>
            <a:ext cx="2129200" cy="2129200"/>
          </a:xfrm>
          <a:prstGeom prst="rect">
            <a:avLst/>
          </a:prstGeom>
          <a:noFill/>
          <a:ln>
            <a:noFill/>
          </a:ln>
        </p:spPr>
      </p:pic>
      <p:pic>
        <p:nvPicPr>
          <p:cNvPr id="100" name="Google Shape;100;p18"/>
          <p:cNvPicPr preferRelativeResize="0"/>
          <p:nvPr/>
        </p:nvPicPr>
        <p:blipFill>
          <a:blip r:embed="rId6">
            <a:alphaModFix/>
          </a:blip>
          <a:stretch>
            <a:fillRect/>
          </a:stretch>
        </p:blipFill>
        <p:spPr>
          <a:xfrm>
            <a:off x="4661300" y="4614275"/>
            <a:ext cx="2188501" cy="2188501"/>
          </a:xfrm>
          <a:prstGeom prst="rect">
            <a:avLst/>
          </a:prstGeom>
          <a:noFill/>
          <a:ln>
            <a:noFill/>
          </a:ln>
        </p:spPr>
      </p:pic>
      <p:pic>
        <p:nvPicPr>
          <p:cNvPr id="101" name="Google Shape;101;p18"/>
          <p:cNvPicPr preferRelativeResize="0"/>
          <p:nvPr/>
        </p:nvPicPr>
        <p:blipFill>
          <a:blip r:embed="rId7">
            <a:alphaModFix/>
          </a:blip>
          <a:stretch>
            <a:fillRect/>
          </a:stretch>
        </p:blipFill>
        <p:spPr>
          <a:xfrm>
            <a:off x="2384725" y="4614275"/>
            <a:ext cx="2188501" cy="2190914"/>
          </a:xfrm>
          <a:prstGeom prst="rect">
            <a:avLst/>
          </a:prstGeom>
          <a:noFill/>
          <a:ln>
            <a:noFill/>
          </a:ln>
        </p:spPr>
      </p:pic>
      <p:pic>
        <p:nvPicPr>
          <p:cNvPr id="102" name="Google Shape;102;p18"/>
          <p:cNvPicPr preferRelativeResize="0"/>
          <p:nvPr/>
        </p:nvPicPr>
        <p:blipFill>
          <a:blip r:embed="rId8">
            <a:alphaModFix/>
          </a:blip>
          <a:stretch>
            <a:fillRect/>
          </a:stretch>
        </p:blipFill>
        <p:spPr>
          <a:xfrm>
            <a:off x="6937875" y="4614275"/>
            <a:ext cx="2188501" cy="2188501"/>
          </a:xfrm>
          <a:prstGeom prst="rect">
            <a:avLst/>
          </a:prstGeom>
          <a:noFill/>
          <a:ln>
            <a:noFill/>
          </a:ln>
        </p:spPr>
      </p:pic>
      <p:pic>
        <p:nvPicPr>
          <p:cNvPr id="103" name="Google Shape;103;p18"/>
          <p:cNvPicPr preferRelativeResize="0"/>
          <p:nvPr/>
        </p:nvPicPr>
        <p:blipFill rotWithShape="1">
          <a:blip r:embed="rId9">
            <a:alphaModFix/>
          </a:blip>
          <a:srcRect t="21663" b="15289"/>
          <a:stretch/>
        </p:blipFill>
        <p:spPr>
          <a:xfrm>
            <a:off x="6849800" y="83025"/>
            <a:ext cx="2251500" cy="2129100"/>
          </a:xfrm>
          <a:prstGeom prst="rect">
            <a:avLst/>
          </a:prstGeom>
          <a:noFill/>
          <a:ln>
            <a:noFill/>
          </a:ln>
        </p:spPr>
      </p:pic>
      <p:pic>
        <p:nvPicPr>
          <p:cNvPr id="104" name="Google Shape;104;p18"/>
          <p:cNvPicPr preferRelativeResize="0"/>
          <p:nvPr/>
        </p:nvPicPr>
        <p:blipFill rotWithShape="1">
          <a:blip r:embed="rId10">
            <a:alphaModFix/>
          </a:blip>
          <a:srcRect t="31747" b="-3819"/>
          <a:stretch/>
        </p:blipFill>
        <p:spPr>
          <a:xfrm>
            <a:off x="-72450" y="83025"/>
            <a:ext cx="2369100" cy="2276625"/>
          </a:xfrm>
          <a:prstGeom prst="flowChartProcess">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08"/>
        <p:cNvGrpSpPr/>
        <p:nvPr/>
      </p:nvGrpSpPr>
      <p:grpSpPr>
        <a:xfrm>
          <a:off x="0" y="0"/>
          <a:ext cx="0" cy="0"/>
          <a:chOff x="0" y="0"/>
          <a:chExt cx="0" cy="0"/>
        </a:xfrm>
      </p:grpSpPr>
      <p:sp>
        <p:nvSpPr>
          <p:cNvPr id="109" name="Google Shape;109;p19"/>
          <p:cNvSpPr txBox="1">
            <a:spLocks noGrp="1"/>
          </p:cNvSpPr>
          <p:nvPr>
            <p:ph type="title"/>
          </p:nvPr>
        </p:nvSpPr>
        <p:spPr>
          <a:xfrm>
            <a:off x="242675" y="215650"/>
            <a:ext cx="3300300" cy="763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6000" b="1">
                <a:solidFill>
                  <a:srgbClr val="FFFFFF"/>
                </a:solidFill>
                <a:latin typeface="Century Gothic"/>
                <a:ea typeface="Century Gothic"/>
                <a:cs typeface="Century Gothic"/>
                <a:sym typeface="Century Gothic"/>
              </a:rPr>
              <a:t>Seats</a:t>
            </a:r>
            <a:endParaRPr sz="6000" b="1">
              <a:solidFill>
                <a:srgbClr val="FFFFFF"/>
              </a:solidFill>
              <a:latin typeface="Century Gothic"/>
              <a:ea typeface="Century Gothic"/>
              <a:cs typeface="Century Gothic"/>
              <a:sym typeface="Century Gothic"/>
            </a:endParaRPr>
          </a:p>
        </p:txBody>
      </p:sp>
      <p:pic>
        <p:nvPicPr>
          <p:cNvPr id="110" name="Google Shape;110;p19"/>
          <p:cNvPicPr preferRelativeResize="0"/>
          <p:nvPr/>
        </p:nvPicPr>
        <p:blipFill>
          <a:blip r:embed="rId3">
            <a:alphaModFix/>
          </a:blip>
          <a:stretch>
            <a:fillRect/>
          </a:stretch>
        </p:blipFill>
        <p:spPr>
          <a:xfrm>
            <a:off x="2331575" y="1039600"/>
            <a:ext cx="2129200" cy="2129200"/>
          </a:xfrm>
          <a:prstGeom prst="rect">
            <a:avLst/>
          </a:prstGeom>
          <a:noFill/>
          <a:ln>
            <a:noFill/>
          </a:ln>
        </p:spPr>
      </p:pic>
      <p:sp>
        <p:nvSpPr>
          <p:cNvPr id="111" name="Google Shape;111;p19"/>
          <p:cNvSpPr txBox="1"/>
          <p:nvPr/>
        </p:nvSpPr>
        <p:spPr>
          <a:xfrm>
            <a:off x="2552275" y="3210150"/>
            <a:ext cx="1687800" cy="43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rgbClr val="FFFFFF"/>
                </a:solidFill>
              </a:rPr>
              <a:t>Bike 51 </a:t>
            </a:r>
            <a:endParaRPr i="1">
              <a:solidFill>
                <a:srgbClr val="FFFFFF"/>
              </a:solidFill>
            </a:endParaRPr>
          </a:p>
        </p:txBody>
      </p:sp>
      <p:pic>
        <p:nvPicPr>
          <p:cNvPr id="112" name="Google Shape;112;p19"/>
          <p:cNvPicPr preferRelativeResize="0"/>
          <p:nvPr/>
        </p:nvPicPr>
        <p:blipFill>
          <a:blip r:embed="rId4">
            <a:alphaModFix/>
          </a:blip>
          <a:stretch>
            <a:fillRect/>
          </a:stretch>
        </p:blipFill>
        <p:spPr>
          <a:xfrm>
            <a:off x="4653000" y="1080950"/>
            <a:ext cx="2129200" cy="2129200"/>
          </a:xfrm>
          <a:prstGeom prst="rect">
            <a:avLst/>
          </a:prstGeom>
          <a:noFill/>
          <a:ln>
            <a:noFill/>
          </a:ln>
        </p:spPr>
      </p:pic>
      <p:pic>
        <p:nvPicPr>
          <p:cNvPr id="113" name="Google Shape;113;p19"/>
          <p:cNvPicPr preferRelativeResize="0"/>
          <p:nvPr/>
        </p:nvPicPr>
        <p:blipFill>
          <a:blip r:embed="rId5">
            <a:alphaModFix/>
          </a:blip>
          <a:stretch>
            <a:fillRect/>
          </a:stretch>
        </p:blipFill>
        <p:spPr>
          <a:xfrm>
            <a:off x="6974425" y="1080950"/>
            <a:ext cx="2129200" cy="2129200"/>
          </a:xfrm>
          <a:prstGeom prst="rect">
            <a:avLst/>
          </a:prstGeom>
          <a:noFill/>
          <a:ln>
            <a:noFill/>
          </a:ln>
        </p:spPr>
      </p:pic>
      <p:sp>
        <p:nvSpPr>
          <p:cNvPr id="114" name="Google Shape;114;p19"/>
          <p:cNvSpPr txBox="1"/>
          <p:nvPr/>
        </p:nvSpPr>
        <p:spPr>
          <a:xfrm>
            <a:off x="7226625" y="3210150"/>
            <a:ext cx="1770300" cy="43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rgbClr val="FFFFFF"/>
                </a:solidFill>
              </a:rPr>
              <a:t>Bike 59 </a:t>
            </a:r>
            <a:endParaRPr i="1">
              <a:solidFill>
                <a:srgbClr val="FFFFFF"/>
              </a:solidFill>
            </a:endParaRPr>
          </a:p>
        </p:txBody>
      </p:sp>
      <p:pic>
        <p:nvPicPr>
          <p:cNvPr id="115" name="Google Shape;115;p19"/>
          <p:cNvPicPr preferRelativeResize="0"/>
          <p:nvPr/>
        </p:nvPicPr>
        <p:blipFill>
          <a:blip r:embed="rId6">
            <a:alphaModFix/>
          </a:blip>
          <a:stretch>
            <a:fillRect/>
          </a:stretch>
        </p:blipFill>
        <p:spPr>
          <a:xfrm>
            <a:off x="2331575" y="3689188"/>
            <a:ext cx="2129200" cy="2129200"/>
          </a:xfrm>
          <a:prstGeom prst="rect">
            <a:avLst/>
          </a:prstGeom>
          <a:noFill/>
          <a:ln>
            <a:noFill/>
          </a:ln>
        </p:spPr>
      </p:pic>
      <p:sp>
        <p:nvSpPr>
          <p:cNvPr id="116" name="Google Shape;116;p19"/>
          <p:cNvSpPr txBox="1"/>
          <p:nvPr/>
        </p:nvSpPr>
        <p:spPr>
          <a:xfrm>
            <a:off x="2552275" y="5789700"/>
            <a:ext cx="2019600" cy="43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rgbClr val="FFFFFF"/>
                </a:solidFill>
              </a:rPr>
              <a:t>Bike 69 </a:t>
            </a:r>
            <a:endParaRPr i="1">
              <a:solidFill>
                <a:srgbClr val="FFFFFF"/>
              </a:solidFill>
            </a:endParaRPr>
          </a:p>
        </p:txBody>
      </p:sp>
      <p:pic>
        <p:nvPicPr>
          <p:cNvPr id="117" name="Google Shape;117;p19"/>
          <p:cNvPicPr preferRelativeResize="0"/>
          <p:nvPr/>
        </p:nvPicPr>
        <p:blipFill>
          <a:blip r:embed="rId7">
            <a:alphaModFix/>
          </a:blip>
          <a:stretch>
            <a:fillRect/>
          </a:stretch>
        </p:blipFill>
        <p:spPr>
          <a:xfrm>
            <a:off x="4648212" y="3689188"/>
            <a:ext cx="2129200" cy="2129200"/>
          </a:xfrm>
          <a:prstGeom prst="rect">
            <a:avLst/>
          </a:prstGeom>
          <a:noFill/>
          <a:ln>
            <a:noFill/>
          </a:ln>
        </p:spPr>
      </p:pic>
      <p:sp>
        <p:nvSpPr>
          <p:cNvPr id="118" name="Google Shape;118;p19"/>
          <p:cNvSpPr txBox="1"/>
          <p:nvPr/>
        </p:nvSpPr>
        <p:spPr>
          <a:xfrm>
            <a:off x="4779375" y="5789700"/>
            <a:ext cx="1770300" cy="43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rgbClr val="FFFFFF"/>
                </a:solidFill>
              </a:rPr>
              <a:t>Bike 74 </a:t>
            </a:r>
            <a:endParaRPr i="1">
              <a:solidFill>
                <a:srgbClr val="FFFFFF"/>
              </a:solidFill>
            </a:endParaRPr>
          </a:p>
        </p:txBody>
      </p:sp>
      <p:pic>
        <p:nvPicPr>
          <p:cNvPr id="119" name="Google Shape;119;p19"/>
          <p:cNvPicPr preferRelativeResize="0"/>
          <p:nvPr/>
        </p:nvPicPr>
        <p:blipFill>
          <a:blip r:embed="rId8">
            <a:alphaModFix/>
          </a:blip>
          <a:stretch>
            <a:fillRect/>
          </a:stretch>
        </p:blipFill>
        <p:spPr>
          <a:xfrm>
            <a:off x="6964825" y="3689200"/>
            <a:ext cx="2129200" cy="2129176"/>
          </a:xfrm>
          <a:prstGeom prst="rect">
            <a:avLst/>
          </a:prstGeom>
          <a:noFill/>
          <a:ln>
            <a:noFill/>
          </a:ln>
        </p:spPr>
      </p:pic>
      <p:pic>
        <p:nvPicPr>
          <p:cNvPr id="120" name="Google Shape;120;p19"/>
          <p:cNvPicPr preferRelativeResize="0"/>
          <p:nvPr/>
        </p:nvPicPr>
        <p:blipFill>
          <a:blip r:embed="rId9">
            <a:alphaModFix/>
          </a:blip>
          <a:stretch>
            <a:fillRect/>
          </a:stretch>
        </p:blipFill>
        <p:spPr>
          <a:xfrm>
            <a:off x="82363" y="3698750"/>
            <a:ext cx="2110075" cy="2110075"/>
          </a:xfrm>
          <a:prstGeom prst="rect">
            <a:avLst/>
          </a:prstGeom>
          <a:noFill/>
          <a:ln>
            <a:noFill/>
          </a:ln>
        </p:spPr>
      </p:pic>
      <p:pic>
        <p:nvPicPr>
          <p:cNvPr id="121" name="Google Shape;121;p19"/>
          <p:cNvPicPr preferRelativeResize="0"/>
          <p:nvPr/>
        </p:nvPicPr>
        <p:blipFill>
          <a:blip r:embed="rId10">
            <a:alphaModFix/>
          </a:blip>
          <a:stretch>
            <a:fillRect/>
          </a:stretch>
        </p:blipFill>
        <p:spPr>
          <a:xfrm>
            <a:off x="86350" y="1030038"/>
            <a:ext cx="2129201" cy="2129201"/>
          </a:xfrm>
          <a:prstGeom prst="rect">
            <a:avLst/>
          </a:prstGeom>
          <a:noFill/>
          <a:ln>
            <a:noFill/>
          </a:ln>
        </p:spPr>
      </p:pic>
      <p:sp>
        <p:nvSpPr>
          <p:cNvPr id="122" name="Google Shape;122;p19"/>
          <p:cNvSpPr txBox="1"/>
          <p:nvPr/>
        </p:nvSpPr>
        <p:spPr>
          <a:xfrm>
            <a:off x="258700" y="3210150"/>
            <a:ext cx="812400" cy="43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rgbClr val="FFFFFF"/>
                </a:solidFill>
              </a:rPr>
              <a:t>Bike 85 </a:t>
            </a:r>
            <a:endParaRPr i="1">
              <a:solidFill>
                <a:srgbClr val="FFFFFF"/>
              </a:solidFill>
            </a:endParaRPr>
          </a:p>
        </p:txBody>
      </p:sp>
      <p:sp>
        <p:nvSpPr>
          <p:cNvPr id="123" name="Google Shape;123;p19"/>
          <p:cNvSpPr txBox="1"/>
          <p:nvPr/>
        </p:nvSpPr>
        <p:spPr>
          <a:xfrm>
            <a:off x="242675" y="5789700"/>
            <a:ext cx="1770300" cy="43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rgbClr val="FFFFFF"/>
                </a:solidFill>
              </a:rPr>
              <a:t>Bike 84 </a:t>
            </a:r>
            <a:endParaRPr i="1">
              <a:solidFill>
                <a:srgbClr val="FFFFFF"/>
              </a:solidFill>
            </a:endParaRPr>
          </a:p>
        </p:txBody>
      </p:sp>
      <p:sp>
        <p:nvSpPr>
          <p:cNvPr id="124" name="Google Shape;124;p19"/>
          <p:cNvSpPr txBox="1"/>
          <p:nvPr/>
        </p:nvSpPr>
        <p:spPr>
          <a:xfrm>
            <a:off x="4763350" y="3210150"/>
            <a:ext cx="1687800" cy="43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rgbClr val="FFFFFF"/>
                </a:solidFill>
              </a:rPr>
              <a:t>Bike 53 </a:t>
            </a:r>
            <a:endParaRPr i="1">
              <a:solidFill>
                <a:srgbClr val="FFFFFF"/>
              </a:solidFill>
            </a:endParaRPr>
          </a:p>
        </p:txBody>
      </p:sp>
      <p:sp>
        <p:nvSpPr>
          <p:cNvPr id="125" name="Google Shape;125;p19"/>
          <p:cNvSpPr txBox="1"/>
          <p:nvPr/>
        </p:nvSpPr>
        <p:spPr>
          <a:xfrm>
            <a:off x="7153875" y="5808825"/>
            <a:ext cx="1770300" cy="43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rgbClr val="FFFFFF"/>
                </a:solidFill>
              </a:rPr>
              <a:t>Bike 81 </a:t>
            </a:r>
            <a:endParaRPr i="1">
              <a:solidFill>
                <a:srgbClr val="FFFFF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9"/>
        <p:cNvGrpSpPr/>
        <p:nvPr/>
      </p:nvGrpSpPr>
      <p:grpSpPr>
        <a:xfrm>
          <a:off x="0" y="0"/>
          <a:ext cx="0" cy="0"/>
          <a:chOff x="0" y="0"/>
          <a:chExt cx="0" cy="0"/>
        </a:xfrm>
      </p:grpSpPr>
      <p:sp>
        <p:nvSpPr>
          <p:cNvPr id="130" name="Google Shape;130;p20"/>
          <p:cNvSpPr txBox="1">
            <a:spLocks noGrp="1"/>
          </p:cNvSpPr>
          <p:nvPr>
            <p:ph type="title"/>
          </p:nvPr>
        </p:nvSpPr>
        <p:spPr>
          <a:xfrm>
            <a:off x="692700" y="230550"/>
            <a:ext cx="5845500" cy="557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b="1">
                <a:solidFill>
                  <a:srgbClr val="FFFFFF"/>
                </a:solidFill>
                <a:latin typeface="Century Gothic"/>
                <a:ea typeface="Century Gothic"/>
                <a:cs typeface="Century Gothic"/>
                <a:sym typeface="Century Gothic"/>
              </a:rPr>
              <a:t>Quick Release</a:t>
            </a:r>
            <a:endParaRPr sz="3600" b="1">
              <a:solidFill>
                <a:srgbClr val="FFFFFF"/>
              </a:solidFill>
              <a:latin typeface="Century Gothic"/>
              <a:ea typeface="Century Gothic"/>
              <a:cs typeface="Century Gothic"/>
              <a:sym typeface="Century Gothic"/>
            </a:endParaRPr>
          </a:p>
        </p:txBody>
      </p:sp>
      <p:pic>
        <p:nvPicPr>
          <p:cNvPr id="131" name="Google Shape;131;p20"/>
          <p:cNvPicPr preferRelativeResize="0"/>
          <p:nvPr/>
        </p:nvPicPr>
        <p:blipFill>
          <a:blip r:embed="rId3">
            <a:alphaModFix/>
          </a:blip>
          <a:stretch>
            <a:fillRect/>
          </a:stretch>
        </p:blipFill>
        <p:spPr>
          <a:xfrm>
            <a:off x="768900" y="863850"/>
            <a:ext cx="2202275" cy="2202275"/>
          </a:xfrm>
          <a:prstGeom prst="rect">
            <a:avLst/>
          </a:prstGeom>
          <a:noFill/>
          <a:ln>
            <a:noFill/>
          </a:ln>
        </p:spPr>
      </p:pic>
      <p:sp>
        <p:nvSpPr>
          <p:cNvPr id="132" name="Google Shape;132;p20"/>
          <p:cNvSpPr txBox="1"/>
          <p:nvPr/>
        </p:nvSpPr>
        <p:spPr>
          <a:xfrm>
            <a:off x="978624" y="3049475"/>
            <a:ext cx="1782900" cy="55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rgbClr val="FFFFFF"/>
                </a:solidFill>
              </a:rPr>
              <a:t>Bike 9</a:t>
            </a:r>
            <a:endParaRPr i="1">
              <a:solidFill>
                <a:srgbClr val="FFFFFF"/>
              </a:solidFill>
            </a:endParaRPr>
          </a:p>
        </p:txBody>
      </p:sp>
      <p:pic>
        <p:nvPicPr>
          <p:cNvPr id="133" name="Google Shape;133;p20"/>
          <p:cNvPicPr preferRelativeResize="0"/>
          <p:nvPr/>
        </p:nvPicPr>
        <p:blipFill>
          <a:blip r:embed="rId4">
            <a:alphaModFix/>
          </a:blip>
          <a:stretch>
            <a:fillRect/>
          </a:stretch>
        </p:blipFill>
        <p:spPr>
          <a:xfrm>
            <a:off x="3454750" y="863850"/>
            <a:ext cx="2202275" cy="2202275"/>
          </a:xfrm>
          <a:prstGeom prst="rect">
            <a:avLst/>
          </a:prstGeom>
          <a:noFill/>
          <a:ln>
            <a:noFill/>
          </a:ln>
        </p:spPr>
      </p:pic>
      <p:pic>
        <p:nvPicPr>
          <p:cNvPr id="134" name="Google Shape;134;p20"/>
          <p:cNvPicPr preferRelativeResize="0"/>
          <p:nvPr/>
        </p:nvPicPr>
        <p:blipFill>
          <a:blip r:embed="rId5">
            <a:alphaModFix/>
          </a:blip>
          <a:stretch>
            <a:fillRect/>
          </a:stretch>
        </p:blipFill>
        <p:spPr>
          <a:xfrm>
            <a:off x="6140600" y="863851"/>
            <a:ext cx="2202275" cy="2202275"/>
          </a:xfrm>
          <a:prstGeom prst="rect">
            <a:avLst/>
          </a:prstGeom>
          <a:noFill/>
          <a:ln>
            <a:noFill/>
          </a:ln>
        </p:spPr>
      </p:pic>
      <p:sp>
        <p:nvSpPr>
          <p:cNvPr id="135" name="Google Shape;135;p20"/>
          <p:cNvSpPr txBox="1"/>
          <p:nvPr/>
        </p:nvSpPr>
        <p:spPr>
          <a:xfrm>
            <a:off x="6350250" y="3049475"/>
            <a:ext cx="1782900" cy="37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rgbClr val="FFFFFF"/>
                </a:solidFill>
              </a:rPr>
              <a:t>Bike 103 </a:t>
            </a:r>
            <a:endParaRPr i="1">
              <a:solidFill>
                <a:srgbClr val="FFFFFF"/>
              </a:solidFill>
            </a:endParaRPr>
          </a:p>
        </p:txBody>
      </p:sp>
      <p:sp>
        <p:nvSpPr>
          <p:cNvPr id="136" name="Google Shape;136;p20"/>
          <p:cNvSpPr txBox="1"/>
          <p:nvPr/>
        </p:nvSpPr>
        <p:spPr>
          <a:xfrm>
            <a:off x="692700" y="3440050"/>
            <a:ext cx="2860800" cy="49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solidFill>
                  <a:srgbClr val="FFFFFF"/>
                </a:solidFill>
                <a:latin typeface="Century Gothic"/>
                <a:ea typeface="Century Gothic"/>
                <a:cs typeface="Century Gothic"/>
                <a:sym typeface="Century Gothic"/>
              </a:rPr>
              <a:t>Handlebars</a:t>
            </a:r>
            <a:endParaRPr sz="3600" b="1">
              <a:solidFill>
                <a:srgbClr val="FFFFFF"/>
              </a:solidFill>
              <a:latin typeface="Century Gothic"/>
              <a:ea typeface="Century Gothic"/>
              <a:cs typeface="Century Gothic"/>
              <a:sym typeface="Century Gothic"/>
            </a:endParaRPr>
          </a:p>
        </p:txBody>
      </p:sp>
      <p:pic>
        <p:nvPicPr>
          <p:cNvPr id="137" name="Google Shape;137;p20"/>
          <p:cNvPicPr preferRelativeResize="0"/>
          <p:nvPr/>
        </p:nvPicPr>
        <p:blipFill>
          <a:blip r:embed="rId6">
            <a:alphaModFix/>
          </a:blip>
          <a:stretch>
            <a:fillRect/>
          </a:stretch>
        </p:blipFill>
        <p:spPr>
          <a:xfrm>
            <a:off x="772650" y="4093688"/>
            <a:ext cx="2333774" cy="2333774"/>
          </a:xfrm>
          <a:prstGeom prst="rect">
            <a:avLst/>
          </a:prstGeom>
          <a:noFill/>
          <a:ln>
            <a:noFill/>
          </a:ln>
        </p:spPr>
      </p:pic>
      <p:pic>
        <p:nvPicPr>
          <p:cNvPr id="138" name="Google Shape;138;p20"/>
          <p:cNvPicPr preferRelativeResize="0"/>
          <p:nvPr/>
        </p:nvPicPr>
        <p:blipFill>
          <a:blip r:embed="rId7">
            <a:alphaModFix/>
          </a:blip>
          <a:stretch>
            <a:fillRect/>
          </a:stretch>
        </p:blipFill>
        <p:spPr>
          <a:xfrm>
            <a:off x="6133075" y="4093687"/>
            <a:ext cx="2333774" cy="2333774"/>
          </a:xfrm>
          <a:prstGeom prst="rect">
            <a:avLst/>
          </a:prstGeom>
          <a:noFill/>
          <a:ln>
            <a:noFill/>
          </a:ln>
        </p:spPr>
      </p:pic>
      <p:sp>
        <p:nvSpPr>
          <p:cNvPr id="139" name="Google Shape;139;p20"/>
          <p:cNvSpPr txBox="1"/>
          <p:nvPr/>
        </p:nvSpPr>
        <p:spPr>
          <a:xfrm>
            <a:off x="6502675" y="6417325"/>
            <a:ext cx="1887000" cy="37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rgbClr val="FFFFFF"/>
                </a:solidFill>
              </a:rPr>
              <a:t>Bike 53</a:t>
            </a:r>
            <a:endParaRPr i="1">
              <a:solidFill>
                <a:srgbClr val="FFFFFF"/>
              </a:solidFill>
            </a:endParaRPr>
          </a:p>
        </p:txBody>
      </p:sp>
      <p:pic>
        <p:nvPicPr>
          <p:cNvPr id="140" name="Google Shape;140;p20"/>
          <p:cNvPicPr preferRelativeResize="0"/>
          <p:nvPr/>
        </p:nvPicPr>
        <p:blipFill>
          <a:blip r:embed="rId8">
            <a:alphaModFix/>
          </a:blip>
          <a:stretch>
            <a:fillRect/>
          </a:stretch>
        </p:blipFill>
        <p:spPr>
          <a:xfrm>
            <a:off x="3388988" y="4093675"/>
            <a:ext cx="2333799" cy="2333799"/>
          </a:xfrm>
          <a:prstGeom prst="rect">
            <a:avLst/>
          </a:prstGeom>
          <a:noFill/>
          <a:ln>
            <a:noFill/>
          </a:ln>
        </p:spPr>
      </p:pic>
      <p:sp>
        <p:nvSpPr>
          <p:cNvPr id="141" name="Google Shape;141;p20"/>
          <p:cNvSpPr txBox="1"/>
          <p:nvPr/>
        </p:nvSpPr>
        <p:spPr>
          <a:xfrm>
            <a:off x="3664449" y="3049475"/>
            <a:ext cx="1782900" cy="55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rgbClr val="FFFFFF"/>
                </a:solidFill>
              </a:rPr>
              <a:t>Bike 20</a:t>
            </a:r>
            <a:endParaRPr i="1">
              <a:solidFill>
                <a:srgbClr val="FFFFFF"/>
              </a:solidFill>
            </a:endParaRPr>
          </a:p>
        </p:txBody>
      </p:sp>
      <p:sp>
        <p:nvSpPr>
          <p:cNvPr id="142" name="Google Shape;142;p20"/>
          <p:cNvSpPr txBox="1"/>
          <p:nvPr/>
        </p:nvSpPr>
        <p:spPr>
          <a:xfrm>
            <a:off x="1054811" y="6417325"/>
            <a:ext cx="1782900" cy="55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rgbClr val="FFFFFF"/>
                </a:solidFill>
              </a:rPr>
              <a:t>Bike 20 </a:t>
            </a:r>
            <a:endParaRPr i="1">
              <a:solidFill>
                <a:srgbClr val="FFFFFF"/>
              </a:solidFill>
            </a:endParaRPr>
          </a:p>
        </p:txBody>
      </p:sp>
      <p:sp>
        <p:nvSpPr>
          <p:cNvPr id="143" name="Google Shape;143;p20"/>
          <p:cNvSpPr txBox="1"/>
          <p:nvPr/>
        </p:nvSpPr>
        <p:spPr>
          <a:xfrm>
            <a:off x="3652088" y="6417325"/>
            <a:ext cx="1782900" cy="37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rgbClr val="FFFFFF"/>
                </a:solidFill>
              </a:rPr>
              <a:t>Bike 101 </a:t>
            </a:r>
            <a:endParaRPr i="1">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47"/>
        <p:cNvGrpSpPr/>
        <p:nvPr/>
      </p:nvGrpSpPr>
      <p:grpSpPr>
        <a:xfrm>
          <a:off x="0" y="0"/>
          <a:ext cx="0" cy="0"/>
          <a:chOff x="0" y="0"/>
          <a:chExt cx="0" cy="0"/>
        </a:xfrm>
      </p:grpSpPr>
      <p:sp>
        <p:nvSpPr>
          <p:cNvPr id="148" name="Google Shape;148;p21"/>
          <p:cNvSpPr txBox="1">
            <a:spLocks noGrp="1"/>
          </p:cNvSpPr>
          <p:nvPr>
            <p:ph type="title"/>
          </p:nvPr>
        </p:nvSpPr>
        <p:spPr>
          <a:xfrm>
            <a:off x="711600" y="103050"/>
            <a:ext cx="8068500" cy="763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400" b="1">
                <a:solidFill>
                  <a:srgbClr val="FFFFFF"/>
                </a:solidFill>
                <a:latin typeface="Century Gothic"/>
                <a:ea typeface="Century Gothic"/>
                <a:cs typeface="Century Gothic"/>
                <a:sym typeface="Century Gothic"/>
              </a:rPr>
              <a:t>Brake Cable Housing</a:t>
            </a:r>
            <a:endParaRPr sz="4400" b="1">
              <a:solidFill>
                <a:srgbClr val="FFFFFF"/>
              </a:solidFill>
              <a:latin typeface="Century Gothic"/>
              <a:ea typeface="Century Gothic"/>
              <a:cs typeface="Century Gothic"/>
              <a:sym typeface="Century Gothic"/>
            </a:endParaRPr>
          </a:p>
        </p:txBody>
      </p:sp>
      <p:pic>
        <p:nvPicPr>
          <p:cNvPr id="149" name="Google Shape;149;p21"/>
          <p:cNvPicPr preferRelativeResize="0"/>
          <p:nvPr/>
        </p:nvPicPr>
        <p:blipFill>
          <a:blip r:embed="rId3">
            <a:alphaModFix/>
          </a:blip>
          <a:stretch>
            <a:fillRect/>
          </a:stretch>
        </p:blipFill>
        <p:spPr>
          <a:xfrm>
            <a:off x="787800" y="942750"/>
            <a:ext cx="2448025" cy="2448025"/>
          </a:xfrm>
          <a:prstGeom prst="rect">
            <a:avLst/>
          </a:prstGeom>
          <a:noFill/>
          <a:ln>
            <a:noFill/>
          </a:ln>
        </p:spPr>
      </p:pic>
      <p:sp>
        <p:nvSpPr>
          <p:cNvPr id="150" name="Google Shape;150;p21"/>
          <p:cNvSpPr txBox="1"/>
          <p:nvPr/>
        </p:nvSpPr>
        <p:spPr>
          <a:xfrm>
            <a:off x="1152911" y="3312300"/>
            <a:ext cx="1819800" cy="40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rgbClr val="FFFFFF"/>
                </a:solidFill>
              </a:rPr>
              <a:t>Bike 8 </a:t>
            </a:r>
            <a:endParaRPr i="1">
              <a:solidFill>
                <a:srgbClr val="FFFFFF"/>
              </a:solidFill>
            </a:endParaRPr>
          </a:p>
        </p:txBody>
      </p:sp>
      <p:pic>
        <p:nvPicPr>
          <p:cNvPr id="151" name="Google Shape;151;p21"/>
          <p:cNvPicPr preferRelativeResize="0"/>
          <p:nvPr/>
        </p:nvPicPr>
        <p:blipFill>
          <a:blip r:embed="rId4">
            <a:alphaModFix/>
          </a:blip>
          <a:stretch>
            <a:fillRect/>
          </a:stretch>
        </p:blipFill>
        <p:spPr>
          <a:xfrm>
            <a:off x="3439225" y="942745"/>
            <a:ext cx="2448025" cy="2448025"/>
          </a:xfrm>
          <a:prstGeom prst="rect">
            <a:avLst/>
          </a:prstGeom>
          <a:noFill/>
          <a:ln>
            <a:noFill/>
          </a:ln>
        </p:spPr>
      </p:pic>
      <p:pic>
        <p:nvPicPr>
          <p:cNvPr id="152" name="Google Shape;152;p21"/>
          <p:cNvPicPr preferRelativeResize="0"/>
          <p:nvPr/>
        </p:nvPicPr>
        <p:blipFill>
          <a:blip r:embed="rId5">
            <a:alphaModFix/>
          </a:blip>
          <a:stretch>
            <a:fillRect/>
          </a:stretch>
        </p:blipFill>
        <p:spPr>
          <a:xfrm>
            <a:off x="6039650" y="942747"/>
            <a:ext cx="2448025" cy="2448025"/>
          </a:xfrm>
          <a:prstGeom prst="rect">
            <a:avLst/>
          </a:prstGeom>
          <a:noFill/>
          <a:ln>
            <a:noFill/>
          </a:ln>
        </p:spPr>
      </p:pic>
      <p:pic>
        <p:nvPicPr>
          <p:cNvPr id="153" name="Google Shape;153;p21"/>
          <p:cNvPicPr preferRelativeResize="0"/>
          <p:nvPr/>
        </p:nvPicPr>
        <p:blipFill>
          <a:blip r:embed="rId6">
            <a:alphaModFix/>
          </a:blip>
          <a:stretch>
            <a:fillRect/>
          </a:stretch>
        </p:blipFill>
        <p:spPr>
          <a:xfrm>
            <a:off x="787800" y="3912925"/>
            <a:ext cx="2448025" cy="2448025"/>
          </a:xfrm>
          <a:prstGeom prst="rect">
            <a:avLst/>
          </a:prstGeom>
          <a:noFill/>
          <a:ln>
            <a:noFill/>
          </a:ln>
        </p:spPr>
      </p:pic>
      <p:sp>
        <p:nvSpPr>
          <p:cNvPr id="154" name="Google Shape;154;p21"/>
          <p:cNvSpPr txBox="1"/>
          <p:nvPr/>
        </p:nvSpPr>
        <p:spPr>
          <a:xfrm>
            <a:off x="1152912" y="6295975"/>
            <a:ext cx="1819800" cy="40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rgbClr val="FFFFFF"/>
                </a:solidFill>
              </a:rPr>
              <a:t>Bike 70</a:t>
            </a:r>
            <a:endParaRPr i="1">
              <a:solidFill>
                <a:srgbClr val="FFFFFF"/>
              </a:solidFill>
            </a:endParaRPr>
          </a:p>
        </p:txBody>
      </p:sp>
      <p:pic>
        <p:nvPicPr>
          <p:cNvPr id="155" name="Google Shape;155;p21"/>
          <p:cNvPicPr preferRelativeResize="0"/>
          <p:nvPr/>
        </p:nvPicPr>
        <p:blipFill>
          <a:blip r:embed="rId7">
            <a:alphaModFix/>
          </a:blip>
          <a:stretch>
            <a:fillRect/>
          </a:stretch>
        </p:blipFill>
        <p:spPr>
          <a:xfrm>
            <a:off x="3439225" y="3912925"/>
            <a:ext cx="2448025" cy="2448025"/>
          </a:xfrm>
          <a:prstGeom prst="rect">
            <a:avLst/>
          </a:prstGeom>
          <a:noFill/>
          <a:ln>
            <a:noFill/>
          </a:ln>
        </p:spPr>
      </p:pic>
      <p:pic>
        <p:nvPicPr>
          <p:cNvPr id="156" name="Google Shape;156;p21"/>
          <p:cNvPicPr preferRelativeResize="0"/>
          <p:nvPr/>
        </p:nvPicPr>
        <p:blipFill>
          <a:blip r:embed="rId8">
            <a:alphaModFix/>
          </a:blip>
          <a:stretch>
            <a:fillRect/>
          </a:stretch>
        </p:blipFill>
        <p:spPr>
          <a:xfrm>
            <a:off x="6090650" y="3912925"/>
            <a:ext cx="2448026" cy="2448026"/>
          </a:xfrm>
          <a:prstGeom prst="rect">
            <a:avLst/>
          </a:prstGeom>
          <a:noFill/>
          <a:ln>
            <a:noFill/>
          </a:ln>
        </p:spPr>
      </p:pic>
      <p:sp>
        <p:nvSpPr>
          <p:cNvPr id="157" name="Google Shape;157;p21"/>
          <p:cNvSpPr txBox="1"/>
          <p:nvPr/>
        </p:nvSpPr>
        <p:spPr>
          <a:xfrm>
            <a:off x="3753350" y="3312305"/>
            <a:ext cx="1819800" cy="40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rgbClr val="FFFFFF"/>
                </a:solidFill>
              </a:rPr>
              <a:t>Bike 9 </a:t>
            </a:r>
            <a:endParaRPr i="1">
              <a:solidFill>
                <a:srgbClr val="FFFFFF"/>
              </a:solidFill>
            </a:endParaRPr>
          </a:p>
        </p:txBody>
      </p:sp>
      <p:sp>
        <p:nvSpPr>
          <p:cNvPr id="158" name="Google Shape;158;p21"/>
          <p:cNvSpPr txBox="1"/>
          <p:nvPr/>
        </p:nvSpPr>
        <p:spPr>
          <a:xfrm>
            <a:off x="6353774" y="3312300"/>
            <a:ext cx="1819800" cy="40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rgbClr val="FFFFFF"/>
                </a:solidFill>
              </a:rPr>
              <a:t>Bike 10 </a:t>
            </a:r>
            <a:endParaRPr i="1">
              <a:solidFill>
                <a:srgbClr val="FFFFFF"/>
              </a:solidFill>
            </a:endParaRPr>
          </a:p>
        </p:txBody>
      </p:sp>
      <p:sp>
        <p:nvSpPr>
          <p:cNvPr id="159" name="Google Shape;159;p21"/>
          <p:cNvSpPr txBox="1"/>
          <p:nvPr/>
        </p:nvSpPr>
        <p:spPr>
          <a:xfrm>
            <a:off x="3814250" y="6295975"/>
            <a:ext cx="1961100" cy="40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rgbClr val="FFFFFF"/>
                </a:solidFill>
              </a:rPr>
              <a:t>Bike 72 </a:t>
            </a:r>
            <a:endParaRPr i="1">
              <a:solidFill>
                <a:srgbClr val="FFFFFF"/>
              </a:solidFill>
            </a:endParaRPr>
          </a:p>
        </p:txBody>
      </p:sp>
      <p:sp>
        <p:nvSpPr>
          <p:cNvPr id="160" name="Google Shape;160;p21"/>
          <p:cNvSpPr txBox="1"/>
          <p:nvPr/>
        </p:nvSpPr>
        <p:spPr>
          <a:xfrm>
            <a:off x="6353775" y="6295975"/>
            <a:ext cx="1961100" cy="40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rgbClr val="FFFFFF"/>
                </a:solidFill>
              </a:rPr>
              <a:t>Bike 72 </a:t>
            </a:r>
            <a:endParaRPr i="1">
              <a:solidFill>
                <a:srgbClr val="FFFFFF"/>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1698</Words>
  <Application>Microsoft Macintosh PowerPoint</Application>
  <PresentationFormat>On-screen Show (4:3)</PresentationFormat>
  <Paragraphs>203</Paragraphs>
  <Slides>18</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Century Gothic</vt:lpstr>
      <vt:lpstr>Roboto</vt:lpstr>
      <vt:lpstr>Times New Roman</vt:lpstr>
      <vt:lpstr>Simple Light</vt:lpstr>
      <vt:lpstr> </vt:lpstr>
      <vt:lpstr>Intro to DASB Bike Program</vt:lpstr>
      <vt:lpstr>PowerPoint Presentation</vt:lpstr>
      <vt:lpstr>Significance of Bike Program </vt:lpstr>
      <vt:lpstr> Main Issue Facing the  Bike Program</vt:lpstr>
      <vt:lpstr>Damage Highlights</vt:lpstr>
      <vt:lpstr>Seats</vt:lpstr>
      <vt:lpstr>Quick Release</vt:lpstr>
      <vt:lpstr>Brake Cable Housing</vt:lpstr>
      <vt:lpstr>Chains </vt:lpstr>
      <vt:lpstr>Tires </vt:lpstr>
      <vt:lpstr>Handlebar Grips</vt:lpstr>
      <vt:lpstr>Gear Shifter</vt:lpstr>
      <vt:lpstr>Bikes’ Lifespan Cut Short</vt:lpstr>
      <vt:lpstr>Breakdown of Costs</vt:lpstr>
      <vt:lpstr>Bike Program Budget</vt:lpstr>
      <vt:lpstr>Summary: Structure needed. </vt:lpstr>
      <vt:lpstr>Sources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cp:lastModifiedBy>Sally Gore</cp:lastModifiedBy>
  <cp:revision>1</cp:revision>
  <dcterms:modified xsi:type="dcterms:W3CDTF">2019-10-09T16:50:14Z</dcterms:modified>
</cp:coreProperties>
</file>