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6" r:id="rId5"/>
    <p:sldId id="257" r:id="rId6"/>
    <p:sldId id="258" r:id="rId7"/>
    <p:sldId id="272" r:id="rId8"/>
    <p:sldId id="27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67D025-2E5A-4C48-B5D7-43912E30C8E6}" v="264" dt="2023-02-07T18:04:20.9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704" autoAdjust="0"/>
  </p:normalViewPr>
  <p:slideViewPr>
    <p:cSldViewPr snapToGrid="0">
      <p:cViewPr varScale="1">
        <p:scale>
          <a:sx n="62" d="100"/>
          <a:sy n="62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2/7/2023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2/7/2023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786F69D-D4FA-4075-A7EC-8D31A184F6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6988B2D-0240-4256-8268-4B9FF1E7236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8EEAAE1-3D04-41C3-B2D2-B3BEF34C3B2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11375"/>
            <a:ext cx="10515600" cy="37449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11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074" y="150777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2131" y="2584097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8556" y="366042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22756" y="4736748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6" y="1613528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9" y="268256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8" y="375539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80" y="4824430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9143" y="6356350"/>
            <a:ext cx="377598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259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368EF4-1233-48C7-8DB5-75844BFCD5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2238376" cy="3105150"/>
            <a:chOff x="0" y="0"/>
            <a:chExt cx="2238376" cy="310515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63D7850-C2A6-43CE-BBE4-8E81A0A593B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BAD3E03-2E3B-440C-9105-6F9D33006D6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8896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4AA03A-263D-4B5F-B05B-7D6923A9A4D3}"/>
              </a:ext>
            </a:extLst>
          </p:cNvPr>
          <p:cNvGrpSpPr/>
          <p:nvPr userDrawn="1"/>
        </p:nvGrpSpPr>
        <p:grpSpPr>
          <a:xfrm>
            <a:off x="0" y="0"/>
            <a:ext cx="4762501" cy="5186363"/>
            <a:chOff x="0" y="0"/>
            <a:chExt cx="4762501" cy="518636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768C87F-B9C3-4DFF-8454-F3F52CE4346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1371997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924175"/>
            <a:ext cx="2895600" cy="25193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1EBF9-6826-475B-8079-C11128991B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19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726A3-DF54-47D2-8C3A-34FD43A19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479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D125A-4493-4967-9146-841D0EF3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A1CF8B-3479-49A3-A30E-2F2ECE962075}"/>
              </a:ext>
            </a:extLst>
          </p:cNvPr>
          <p:cNvGrpSpPr/>
          <p:nvPr userDrawn="1"/>
        </p:nvGrpSpPr>
        <p:grpSpPr>
          <a:xfrm>
            <a:off x="6953250" y="-25401"/>
            <a:ext cx="5238750" cy="6902451"/>
            <a:chOff x="6953250" y="-25401"/>
            <a:chExt cx="5238750" cy="690245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9FBD260-5143-4B12-B9F8-33E48D548909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/>
            <p:nvPr userDrawn="1"/>
          </p:nvCxnSpPr>
          <p:spPr>
            <a:xfrm flipH="1">
              <a:off x="6953250" y="-25401"/>
              <a:ext cx="3790950" cy="69024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148840"/>
            <a:ext cx="4179570" cy="171553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1350" y="3962003"/>
            <a:ext cx="4179570" cy="365125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1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111608"/>
            <a:ext cx="10515600" cy="374491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277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7449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7724" y="2809875"/>
            <a:ext cx="6696075" cy="1909763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04828DA-5EC5-4A00-9A7B-CD9668EF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7725" y="5028803"/>
            <a:ext cx="6696074" cy="365125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03E9A-96BC-4283-A6E1-5948AEB1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A19C49-052B-4D3E-B227-1D787463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3699" y="6356350"/>
            <a:ext cx="25431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E724A-95F0-41B6-A77E-EDD06727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065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28568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578300" y="5084524"/>
            <a:ext cx="233081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068964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488845" y="5084524"/>
            <a:ext cx="231770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C911F2-9041-416A-B83C-F23B354E06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7334250" y="0"/>
            <a:ext cx="4857750" cy="1724025"/>
            <a:chOff x="7334250" y="0"/>
            <a:chExt cx="4857750" cy="1724025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E4B72DA-52CB-4D39-A342-8857B4D959B2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1D9BCDA-DFB7-41A4-A7C7-CEE86CEDCB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1227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7AAB93-862D-455E-9E73-3D0DAEFDED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473953"/>
            <a:ext cx="12192000" cy="5621336"/>
            <a:chOff x="0" y="473953"/>
            <a:chExt cx="12192000" cy="5621336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0DFD584-E5CF-41EF-B51E-679CE22DDF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0" y="473953"/>
              <a:ext cx="2057400" cy="1647825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5C02DDF-25A6-42C7-9525-F279CE2095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1049000" y="5180889"/>
              <a:ext cx="1143000" cy="9144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500168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49262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1938DB4D-239F-4E8E-8802-0470B013118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65558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355" y="3654378"/>
            <a:ext cx="2105135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095999" y="3809747"/>
            <a:ext cx="229985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4480" y="3809747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500168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849262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E029C5CA-EDDA-4BF9-9051-8B09E98EE1E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65558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339926" y="5668583"/>
            <a:ext cx="1813474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744480" y="5668583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120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66" r:id="rId5"/>
    <p:sldLayoutId id="2147483667" r:id="rId6"/>
    <p:sldLayoutId id="2147483654" r:id="rId7"/>
    <p:sldLayoutId id="2147483663" r:id="rId8"/>
    <p:sldLayoutId id="2147483662" r:id="rId9"/>
    <p:sldLayoutId id="2147483668" r:id="rId10"/>
    <p:sldLayoutId id="2147483652" r:id="rId11"/>
    <p:sldLayoutId id="2147483653" r:id="rId12"/>
    <p:sldLayoutId id="2147483660" r:id="rId13"/>
    <p:sldLayoutId id="2147483664" r:id="rId14"/>
    <p:sldLayoutId id="2147483665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4941771" cy="1122202"/>
          </a:xfrm>
        </p:spPr>
        <p:txBody>
          <a:bodyPr/>
          <a:lstStyle/>
          <a:p>
            <a:r>
              <a:rPr lang="en-US" dirty="0"/>
              <a:t>What is the FON? 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6A1B4-B8D1-4A72-8E20-0703F54BF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Amy Norris</a:t>
            </a:r>
          </a:p>
        </p:txBody>
      </p:sp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F5859-10C9-4588-9727-B9362E26C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0" y="1020445"/>
            <a:ext cx="2895600" cy="1325563"/>
          </a:xfrm>
        </p:spPr>
        <p:txBody>
          <a:bodyPr/>
          <a:lstStyle/>
          <a:p>
            <a:r>
              <a:rPr lang="en-US" dirty="0"/>
              <a:t>FON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1D7E5-EF66-4BCD-8DAA-E9061157F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924175"/>
            <a:ext cx="4264990" cy="25193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Full Time Faculty Obligation Number</a:t>
            </a:r>
          </a:p>
          <a:p>
            <a:r>
              <a:rPr lang="en-US" dirty="0"/>
              <a:t>Regulated by Title 5 and Ed Code</a:t>
            </a:r>
          </a:p>
          <a:p>
            <a:r>
              <a:rPr lang="en-US" dirty="0"/>
              <a:t>Helps define parameters for Funding</a:t>
            </a:r>
          </a:p>
          <a:p>
            <a:r>
              <a:rPr lang="en-US" dirty="0"/>
              <a:t>Sets penalty amounts for Failing to meet obligation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91F00-87A7-45A6-8029-B097FA724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219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5" y="1671639"/>
            <a:ext cx="5111750" cy="1204912"/>
          </a:xfrm>
        </p:spPr>
        <p:txBody>
          <a:bodyPr/>
          <a:lstStyle/>
          <a:p>
            <a:r>
              <a:rPr lang="en-US"/>
              <a:t>What counts as Full-time faculty FTE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232F9-FD00-464A-9F17-619C91AEF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23428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Found in Title 5 Sections 51025 and 53311</a:t>
            </a:r>
          </a:p>
          <a:p>
            <a:r>
              <a:rPr lang="en-US" dirty="0"/>
              <a:t>FT tenure and non-tenure track. </a:t>
            </a:r>
          </a:p>
          <a:p>
            <a:r>
              <a:rPr lang="en-US" dirty="0"/>
              <a:t>Those on Reassign time, paid or unpaid leave and sabbatical</a:t>
            </a:r>
          </a:p>
          <a:p>
            <a:r>
              <a:rPr lang="en-US" dirty="0"/>
              <a:t>Late retirees</a:t>
            </a:r>
          </a:p>
          <a:p>
            <a:r>
              <a:rPr lang="en-US" dirty="0"/>
              <a:t>PT Faculty load filling in for FT faculty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1787E-7110-4989-B0B8-DD4E0ACC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516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5" y="1671639"/>
            <a:ext cx="5111750" cy="1204912"/>
          </a:xfrm>
        </p:spPr>
        <p:txBody>
          <a:bodyPr>
            <a:normAutofit fontScale="90000"/>
          </a:bodyPr>
          <a:lstStyle/>
          <a:p>
            <a:r>
              <a:rPr lang="en-US"/>
              <a:t>What does not count as Full-time faculty FTE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232F9-FD00-464A-9F17-619C91AEF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21108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Found in Title 5 Sections 51025 and 53311</a:t>
            </a:r>
          </a:p>
          <a:p>
            <a:r>
              <a:rPr lang="en-US" dirty="0"/>
              <a:t>FT temporary or locally funded program instructors. </a:t>
            </a:r>
          </a:p>
          <a:p>
            <a:r>
              <a:rPr lang="en-US" dirty="0"/>
              <a:t>Retirees that gave early notice</a:t>
            </a:r>
          </a:p>
          <a:p>
            <a:r>
              <a:rPr lang="en-US" dirty="0"/>
              <a:t>PT faculty Load</a:t>
            </a:r>
          </a:p>
          <a:p>
            <a:r>
              <a:rPr lang="en-US" dirty="0"/>
              <a:t>FT Overload</a:t>
            </a:r>
          </a:p>
          <a:p>
            <a:r>
              <a:rPr lang="en-US" dirty="0"/>
              <a:t>Non-credit courses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1787E-7110-4989-B0B8-DD4E0ACC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029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1EDE-5423-435C-B149-87AB1BC2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200" y="1615736"/>
            <a:ext cx="4179570" cy="1524735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27D99-645F-4FCF-9573-FDFE2A34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787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5826B4-4DD2-4A9B-8D6D-E91CF9C231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C7F809-A434-4A8D-A127-1C50C2DB3890}">
  <ds:schemaRefs>
    <ds:schemaRef ds:uri="16c05727-aa75-4e4a-9b5f-8a80a1165891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microsoft.com/sharepoint/v3"/>
    <ds:schemaRef ds:uri="http://purl.org/dc/terms/"/>
    <ds:schemaRef ds:uri="http://schemas.microsoft.com/office/infopath/2007/PartnerControls"/>
    <ds:schemaRef ds:uri="230e9df3-be65-4c73-a93b-d1236ebd677e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DC6F004-8F9D-4F40-8394-6C4C67F709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0</TotalTime>
  <Words>126</Words>
  <Application>Microsoft Office PowerPoint</Application>
  <PresentationFormat>Widescreen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Tenorite</vt:lpstr>
      <vt:lpstr>Office Theme</vt:lpstr>
      <vt:lpstr>What is the FON? </vt:lpstr>
      <vt:lpstr>FON</vt:lpstr>
      <vt:lpstr>What counts as Full-time faculty FTE</vt:lpstr>
      <vt:lpstr>What does not count as Full-time faculty FTE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Amy</dc:creator>
  <cp:lastModifiedBy>Windows User</cp:lastModifiedBy>
  <cp:revision>79</cp:revision>
  <dcterms:created xsi:type="dcterms:W3CDTF">2023-02-07T17:43:51Z</dcterms:created>
  <dcterms:modified xsi:type="dcterms:W3CDTF">2023-02-07T18:04:57Z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